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4"/>
  </p:notesMasterIdLst>
  <p:sldIdLst>
    <p:sldId id="256" r:id="rId2"/>
    <p:sldId id="258" r:id="rId3"/>
    <p:sldId id="257" r:id="rId4"/>
    <p:sldId id="265" r:id="rId5"/>
    <p:sldId id="266" r:id="rId6"/>
    <p:sldId id="259" r:id="rId7"/>
    <p:sldId id="269" r:id="rId8"/>
    <p:sldId id="270" r:id="rId9"/>
    <p:sldId id="271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72" r:id="rId21"/>
    <p:sldId id="287" r:id="rId22"/>
    <p:sldId id="260" r:id="rId23"/>
    <p:sldId id="283" r:id="rId24"/>
    <p:sldId id="284" r:id="rId25"/>
    <p:sldId id="285" r:id="rId26"/>
    <p:sldId id="288" r:id="rId27"/>
    <p:sldId id="261" r:id="rId28"/>
    <p:sldId id="262" r:id="rId29"/>
    <p:sldId id="289" r:id="rId30"/>
    <p:sldId id="290" r:id="rId31"/>
    <p:sldId id="292" r:id="rId32"/>
    <p:sldId id="291" r:id="rId33"/>
    <p:sldId id="293" r:id="rId34"/>
    <p:sldId id="299" r:id="rId35"/>
    <p:sldId id="297" r:id="rId36"/>
    <p:sldId id="298" r:id="rId37"/>
    <p:sldId id="294" r:id="rId38"/>
    <p:sldId id="295" r:id="rId39"/>
    <p:sldId id="296" r:id="rId40"/>
    <p:sldId id="300" r:id="rId41"/>
    <p:sldId id="301" r:id="rId42"/>
    <p:sldId id="302" r:id="rId43"/>
    <p:sldId id="303" r:id="rId44"/>
    <p:sldId id="304" r:id="rId45"/>
    <p:sldId id="305" r:id="rId46"/>
    <p:sldId id="306" r:id="rId47"/>
    <p:sldId id="307" r:id="rId48"/>
    <p:sldId id="308" r:id="rId49"/>
    <p:sldId id="309" r:id="rId50"/>
    <p:sldId id="311" r:id="rId51"/>
    <p:sldId id="312" r:id="rId52"/>
    <p:sldId id="310" r:id="rId53"/>
    <p:sldId id="313" r:id="rId54"/>
    <p:sldId id="314" r:id="rId55"/>
    <p:sldId id="315" r:id="rId56"/>
    <p:sldId id="316" r:id="rId57"/>
    <p:sldId id="317" r:id="rId58"/>
    <p:sldId id="318" r:id="rId59"/>
    <p:sldId id="322" r:id="rId60"/>
    <p:sldId id="319" r:id="rId61"/>
    <p:sldId id="320" r:id="rId62"/>
    <p:sldId id="324" r:id="rId63"/>
    <p:sldId id="323" r:id="rId64"/>
    <p:sldId id="328" r:id="rId65"/>
    <p:sldId id="325" r:id="rId66"/>
    <p:sldId id="263" r:id="rId67"/>
    <p:sldId id="326" r:id="rId68"/>
    <p:sldId id="329" r:id="rId69"/>
    <p:sldId id="331" r:id="rId70"/>
    <p:sldId id="332" r:id="rId71"/>
    <p:sldId id="330" r:id="rId72"/>
    <p:sldId id="264" r:id="rId73"/>
    <p:sldId id="333" r:id="rId74"/>
    <p:sldId id="334" r:id="rId75"/>
    <p:sldId id="335" r:id="rId76"/>
    <p:sldId id="336" r:id="rId77"/>
    <p:sldId id="337" r:id="rId78"/>
    <p:sldId id="338" r:id="rId79"/>
    <p:sldId id="340" r:id="rId80"/>
    <p:sldId id="339" r:id="rId81"/>
    <p:sldId id="341" r:id="rId82"/>
    <p:sldId id="342" r:id="rId83"/>
    <p:sldId id="345" r:id="rId84"/>
    <p:sldId id="344" r:id="rId85"/>
    <p:sldId id="347" r:id="rId86"/>
    <p:sldId id="346" r:id="rId87"/>
    <p:sldId id="348" r:id="rId88"/>
    <p:sldId id="349" r:id="rId89"/>
    <p:sldId id="350" r:id="rId90"/>
    <p:sldId id="351" r:id="rId91"/>
    <p:sldId id="352" r:id="rId92"/>
    <p:sldId id="353" r:id="rId93"/>
    <p:sldId id="354" r:id="rId94"/>
    <p:sldId id="355" r:id="rId95"/>
    <p:sldId id="356" r:id="rId96"/>
    <p:sldId id="357" r:id="rId97"/>
    <p:sldId id="358" r:id="rId98"/>
    <p:sldId id="359" r:id="rId99"/>
    <p:sldId id="360" r:id="rId100"/>
    <p:sldId id="363" r:id="rId101"/>
    <p:sldId id="361" r:id="rId102"/>
    <p:sldId id="362" r:id="rId10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5" autoAdjust="0"/>
    <p:restoredTop sz="94660"/>
  </p:normalViewPr>
  <p:slideViewPr>
    <p:cSldViewPr snapToGrid="0">
      <p:cViewPr varScale="1">
        <p:scale>
          <a:sx n="64" d="100"/>
          <a:sy n="64" d="100"/>
        </p:scale>
        <p:origin x="8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theme" Target="theme/theme1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wmf"/><Relationship Id="rId1" Type="http://schemas.openxmlformats.org/officeDocument/2006/relationships/image" Target="../media/image9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image" Target="../media/image12.wmf"/><Relationship Id="rId1" Type="http://schemas.openxmlformats.org/officeDocument/2006/relationships/image" Target="../media/image11.wmf"/><Relationship Id="rId4" Type="http://schemas.openxmlformats.org/officeDocument/2006/relationships/image" Target="../media/image14.w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image" Target="../media/image11.wmf"/><Relationship Id="rId1" Type="http://schemas.openxmlformats.org/officeDocument/2006/relationships/image" Target="../media/image15.w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wmf"/><Relationship Id="rId2" Type="http://schemas.openxmlformats.org/officeDocument/2006/relationships/image" Target="../media/image18.wmf"/><Relationship Id="rId1" Type="http://schemas.openxmlformats.org/officeDocument/2006/relationships/image" Target="../media/image17.wmf"/><Relationship Id="rId4" Type="http://schemas.openxmlformats.org/officeDocument/2006/relationships/image" Target="../media/image20.w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image" Target="../media/image19.wmf"/><Relationship Id="rId1" Type="http://schemas.openxmlformats.org/officeDocument/2006/relationships/image" Target="../media/image18.w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image" Target="../media/image21.wmf"/><Relationship Id="rId1" Type="http://schemas.openxmlformats.org/officeDocument/2006/relationships/image" Target="../media/image17.wmf"/><Relationship Id="rId4" Type="http://schemas.openxmlformats.org/officeDocument/2006/relationships/image" Target="../media/image22.w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wmf"/><Relationship Id="rId1" Type="http://schemas.openxmlformats.org/officeDocument/2006/relationships/image" Target="../media/image23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20.vml.rels><?xml version="1.0" encoding="UTF-8" standalone="yes"?>
<Relationships xmlns="http://schemas.openxmlformats.org/package/2006/relationships"><Relationship Id="rId2" Type="http://schemas.openxmlformats.org/officeDocument/2006/relationships/image" Target="../media/image25.wmf"/><Relationship Id="rId1" Type="http://schemas.openxmlformats.org/officeDocument/2006/relationships/image" Target="../media/image24.wmf"/></Relationships>
</file>

<file path=ppt/drawings/_rels/vmlDrawing2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.wmf"/><Relationship Id="rId2" Type="http://schemas.openxmlformats.org/officeDocument/2006/relationships/image" Target="../media/image23.wmf"/><Relationship Id="rId1" Type="http://schemas.openxmlformats.org/officeDocument/2006/relationships/image" Target="../media/image26.wmf"/><Relationship Id="rId5" Type="http://schemas.openxmlformats.org/officeDocument/2006/relationships/image" Target="../media/image24.wmf"/><Relationship Id="rId4" Type="http://schemas.openxmlformats.org/officeDocument/2006/relationships/image" Target="../media/image28.wmf"/></Relationships>
</file>

<file path=ppt/drawings/_rels/vmlDrawing2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w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wmf"/></Relationships>
</file>

<file path=ppt/drawings/_rels/vmlDrawing25.vml.rels><?xml version="1.0" encoding="UTF-8" standalone="yes"?>
<Relationships xmlns="http://schemas.openxmlformats.org/package/2006/relationships"><Relationship Id="rId2" Type="http://schemas.openxmlformats.org/officeDocument/2006/relationships/image" Target="../media/image31.wmf"/><Relationship Id="rId1" Type="http://schemas.openxmlformats.org/officeDocument/2006/relationships/image" Target="../media/image30.w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w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wmf"/></Relationships>
</file>

<file path=ppt/drawings/_rels/vmlDrawing28.vml.rels><?xml version="1.0" encoding="UTF-8" standalone="yes"?>
<Relationships xmlns="http://schemas.openxmlformats.org/package/2006/relationships"><Relationship Id="rId2" Type="http://schemas.openxmlformats.org/officeDocument/2006/relationships/image" Target="../media/image33.wmf"/><Relationship Id="rId1" Type="http://schemas.openxmlformats.org/officeDocument/2006/relationships/image" Target="../media/image30.w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30.wmf"/><Relationship Id="rId2" Type="http://schemas.openxmlformats.org/officeDocument/2006/relationships/image" Target="../media/image34.wmf"/><Relationship Id="rId1" Type="http://schemas.openxmlformats.org/officeDocument/2006/relationships/image" Target="../media/image35.wmf"/><Relationship Id="rId4" Type="http://schemas.openxmlformats.org/officeDocument/2006/relationships/image" Target="../media/image36.wmf"/></Relationships>
</file>

<file path=ppt/drawings/_rels/vmlDrawing3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6.wmf"/><Relationship Id="rId1" Type="http://schemas.openxmlformats.org/officeDocument/2006/relationships/image" Target="../media/image37.wmf"/></Relationships>
</file>

<file path=ppt/drawings/_rels/vmlDrawing3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7.wmf"/><Relationship Id="rId1" Type="http://schemas.openxmlformats.org/officeDocument/2006/relationships/image" Target="../media/image31.wmf"/></Relationships>
</file>

<file path=ppt/drawings/_rels/vmlDrawing33.vml.rels><?xml version="1.0" encoding="UTF-8" standalone="yes"?>
<Relationships xmlns="http://schemas.openxmlformats.org/package/2006/relationships"><Relationship Id="rId2" Type="http://schemas.openxmlformats.org/officeDocument/2006/relationships/image" Target="../media/image39.wmf"/><Relationship Id="rId1" Type="http://schemas.openxmlformats.org/officeDocument/2006/relationships/image" Target="../media/image38.w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w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w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44.wmf"/><Relationship Id="rId2" Type="http://schemas.openxmlformats.org/officeDocument/2006/relationships/image" Target="../media/image43.wmf"/><Relationship Id="rId1" Type="http://schemas.openxmlformats.org/officeDocument/2006/relationships/image" Target="../media/image42.wmf"/></Relationships>
</file>

<file path=ppt/drawings/_rels/vmlDrawing37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.wmf"/><Relationship Id="rId2" Type="http://schemas.openxmlformats.org/officeDocument/2006/relationships/image" Target="../media/image45.wmf"/><Relationship Id="rId1" Type="http://schemas.openxmlformats.org/officeDocument/2006/relationships/image" Target="../media/image42.wmf"/></Relationships>
</file>

<file path=ppt/drawings/_rels/vmlDrawing38.vml.rels><?xml version="1.0" encoding="UTF-8" standalone="yes"?>
<Relationships xmlns="http://schemas.openxmlformats.org/package/2006/relationships"><Relationship Id="rId2" Type="http://schemas.openxmlformats.org/officeDocument/2006/relationships/image" Target="../media/image46.wmf"/><Relationship Id="rId1" Type="http://schemas.openxmlformats.org/officeDocument/2006/relationships/image" Target="../media/image42.wmf"/></Relationships>
</file>

<file path=ppt/drawings/_rels/vmlDrawing39.vml.rels><?xml version="1.0" encoding="UTF-8" standalone="yes"?>
<Relationships xmlns="http://schemas.openxmlformats.org/package/2006/relationships"><Relationship Id="rId2" Type="http://schemas.openxmlformats.org/officeDocument/2006/relationships/image" Target="../media/image47.wmf"/><Relationship Id="rId1" Type="http://schemas.openxmlformats.org/officeDocument/2006/relationships/image" Target="../media/image46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40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.wmf"/><Relationship Id="rId2" Type="http://schemas.openxmlformats.org/officeDocument/2006/relationships/image" Target="../media/image49.wmf"/><Relationship Id="rId1" Type="http://schemas.openxmlformats.org/officeDocument/2006/relationships/image" Target="../media/image48.wmf"/><Relationship Id="rId4" Type="http://schemas.openxmlformats.org/officeDocument/2006/relationships/image" Target="../media/image45.wmf"/></Relationships>
</file>

<file path=ppt/drawings/_rels/vmlDrawing4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9.wmf"/><Relationship Id="rId1" Type="http://schemas.openxmlformats.org/officeDocument/2006/relationships/image" Target="../media/image43.wmf"/></Relationships>
</file>

<file path=ppt/drawings/_rels/vmlDrawing4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5.wmf"/><Relationship Id="rId2" Type="http://schemas.openxmlformats.org/officeDocument/2006/relationships/image" Target="../media/image44.wmf"/><Relationship Id="rId1" Type="http://schemas.openxmlformats.org/officeDocument/2006/relationships/image" Target="../media/image43.wmf"/></Relationships>
</file>

<file path=ppt/drawings/_rels/vmlDrawing43.vml.rels><?xml version="1.0" encoding="UTF-8" standalone="yes"?>
<Relationships xmlns="http://schemas.openxmlformats.org/package/2006/relationships"><Relationship Id="rId3" Type="http://schemas.openxmlformats.org/officeDocument/2006/relationships/image" Target="../media/image45.wmf"/><Relationship Id="rId2" Type="http://schemas.openxmlformats.org/officeDocument/2006/relationships/image" Target="../media/image49.wmf"/><Relationship Id="rId1" Type="http://schemas.openxmlformats.org/officeDocument/2006/relationships/image" Target="../media/image43.wmf"/></Relationships>
</file>

<file path=ppt/drawings/_rels/vmlDrawing44.vml.rels><?xml version="1.0" encoding="UTF-8" standalone="yes"?>
<Relationships xmlns="http://schemas.openxmlformats.org/package/2006/relationships"><Relationship Id="rId3" Type="http://schemas.openxmlformats.org/officeDocument/2006/relationships/image" Target="../media/image52.wmf"/><Relationship Id="rId7" Type="http://schemas.openxmlformats.org/officeDocument/2006/relationships/image" Target="../media/image49.wmf"/><Relationship Id="rId2" Type="http://schemas.openxmlformats.org/officeDocument/2006/relationships/image" Target="../media/image51.wmf"/><Relationship Id="rId1" Type="http://schemas.openxmlformats.org/officeDocument/2006/relationships/image" Target="../media/image50.wmf"/><Relationship Id="rId6" Type="http://schemas.openxmlformats.org/officeDocument/2006/relationships/image" Target="../media/image44.wmf"/><Relationship Id="rId5" Type="http://schemas.openxmlformats.org/officeDocument/2006/relationships/image" Target="../media/image45.wmf"/><Relationship Id="rId4" Type="http://schemas.openxmlformats.org/officeDocument/2006/relationships/image" Target="../media/image43.wmf"/></Relationships>
</file>

<file path=ppt/drawings/_rels/vmlDrawing45.vml.rels><?xml version="1.0" encoding="UTF-8" standalone="yes"?>
<Relationships xmlns="http://schemas.openxmlformats.org/package/2006/relationships"><Relationship Id="rId2" Type="http://schemas.openxmlformats.org/officeDocument/2006/relationships/image" Target="../media/image54.wmf"/><Relationship Id="rId1" Type="http://schemas.openxmlformats.org/officeDocument/2006/relationships/image" Target="../media/image53.wmf"/></Relationships>
</file>

<file path=ppt/drawings/_rels/vmlDrawing46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47.vml.rels><?xml version="1.0" encoding="UTF-8" standalone="yes"?>
<Relationships xmlns="http://schemas.openxmlformats.org/package/2006/relationships"><Relationship Id="rId2" Type="http://schemas.openxmlformats.org/officeDocument/2006/relationships/image" Target="../media/image56.wmf"/><Relationship Id="rId1" Type="http://schemas.openxmlformats.org/officeDocument/2006/relationships/image" Target="../media/image55.wmf"/></Relationships>
</file>

<file path=ppt/drawings/_rels/vmlDrawing48.vml.rels><?xml version="1.0" encoding="UTF-8" standalone="yes"?>
<Relationships xmlns="http://schemas.openxmlformats.org/package/2006/relationships"><Relationship Id="rId8" Type="http://schemas.openxmlformats.org/officeDocument/2006/relationships/image" Target="../media/image43.wmf"/><Relationship Id="rId3" Type="http://schemas.openxmlformats.org/officeDocument/2006/relationships/image" Target="../media/image59.wmf"/><Relationship Id="rId7" Type="http://schemas.openxmlformats.org/officeDocument/2006/relationships/image" Target="../media/image63.wmf"/><Relationship Id="rId2" Type="http://schemas.openxmlformats.org/officeDocument/2006/relationships/image" Target="../media/image58.wmf"/><Relationship Id="rId1" Type="http://schemas.openxmlformats.org/officeDocument/2006/relationships/image" Target="../media/image57.wmf"/><Relationship Id="rId6" Type="http://schemas.openxmlformats.org/officeDocument/2006/relationships/image" Target="../media/image62.wmf"/><Relationship Id="rId5" Type="http://schemas.openxmlformats.org/officeDocument/2006/relationships/image" Target="../media/image61.wmf"/><Relationship Id="rId4" Type="http://schemas.openxmlformats.org/officeDocument/2006/relationships/image" Target="../media/image60.wmf"/></Relationships>
</file>

<file path=ppt/drawings/_rels/vmlDrawing4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50.vml.rels><?xml version="1.0" encoding="UTF-8" standalone="yes"?>
<Relationships xmlns="http://schemas.openxmlformats.org/package/2006/relationships"><Relationship Id="rId2" Type="http://schemas.openxmlformats.org/officeDocument/2006/relationships/image" Target="../media/image65.wmf"/><Relationship Id="rId1" Type="http://schemas.openxmlformats.org/officeDocument/2006/relationships/image" Target="../media/image64.wmf"/></Relationships>
</file>

<file path=ppt/drawings/_rels/vmlDrawing5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.wmf"/><Relationship Id="rId2" Type="http://schemas.openxmlformats.org/officeDocument/2006/relationships/image" Target="../media/image65.wmf"/><Relationship Id="rId1" Type="http://schemas.openxmlformats.org/officeDocument/2006/relationships/image" Target="../media/image66.wmf"/></Relationships>
</file>

<file path=ppt/drawings/_rels/vmlDrawing5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.wmf"/><Relationship Id="rId2" Type="http://schemas.openxmlformats.org/officeDocument/2006/relationships/image" Target="../media/image65.wmf"/><Relationship Id="rId1" Type="http://schemas.openxmlformats.org/officeDocument/2006/relationships/image" Target="../media/image67.wmf"/></Relationships>
</file>

<file path=ppt/drawings/_rels/vmlDrawing53.vml.rels><?xml version="1.0" encoding="UTF-8" standalone="yes"?>
<Relationships xmlns="http://schemas.openxmlformats.org/package/2006/relationships"><Relationship Id="rId2" Type="http://schemas.openxmlformats.org/officeDocument/2006/relationships/image" Target="../media/image65.wmf"/><Relationship Id="rId1" Type="http://schemas.openxmlformats.org/officeDocument/2006/relationships/image" Target="../media/image68.wmf"/></Relationships>
</file>

<file path=ppt/drawings/_rels/vmlDrawing5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55.vml.rels><?xml version="1.0" encoding="UTF-8" standalone="yes"?>
<Relationships xmlns="http://schemas.openxmlformats.org/package/2006/relationships"><Relationship Id="rId3" Type="http://schemas.openxmlformats.org/officeDocument/2006/relationships/image" Target="../media/image71.wmf"/><Relationship Id="rId2" Type="http://schemas.openxmlformats.org/officeDocument/2006/relationships/image" Target="../media/image70.wmf"/><Relationship Id="rId1" Type="http://schemas.openxmlformats.org/officeDocument/2006/relationships/image" Target="../media/image69.w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wmf"/></Relationships>
</file>

<file path=ppt/drawings/_rels/vmlDrawing57.vml.rels><?xml version="1.0" encoding="UTF-8" standalone="yes"?>
<Relationships xmlns="http://schemas.openxmlformats.org/package/2006/relationships"><Relationship Id="rId3" Type="http://schemas.openxmlformats.org/officeDocument/2006/relationships/image" Target="../media/image74.wmf"/><Relationship Id="rId2" Type="http://schemas.openxmlformats.org/officeDocument/2006/relationships/image" Target="../media/image73.wmf"/><Relationship Id="rId1" Type="http://schemas.openxmlformats.org/officeDocument/2006/relationships/image" Target="../media/image69.w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75.wmf"/></Relationships>
</file>

<file path=ppt/drawings/_rels/vmlDrawing59.vml.rels><?xml version="1.0" encoding="UTF-8" standalone="yes"?>
<Relationships xmlns="http://schemas.openxmlformats.org/package/2006/relationships"><Relationship Id="rId2" Type="http://schemas.openxmlformats.org/officeDocument/2006/relationships/image" Target="../media/image78.wmf"/><Relationship Id="rId1" Type="http://schemas.openxmlformats.org/officeDocument/2006/relationships/image" Target="../media/image77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image" Target="../media/image6.wmf"/><Relationship Id="rId1" Type="http://schemas.openxmlformats.org/officeDocument/2006/relationships/image" Target="../media/image5.wmf"/></Relationships>
</file>

<file path=ppt/drawings/_rels/vmlDrawing60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61.vml.rels><?xml version="1.0" encoding="UTF-8" standalone="yes"?>
<Relationships xmlns="http://schemas.openxmlformats.org/package/2006/relationships"><Relationship Id="rId3" Type="http://schemas.openxmlformats.org/officeDocument/2006/relationships/image" Target="../media/image82.wmf"/><Relationship Id="rId7" Type="http://schemas.openxmlformats.org/officeDocument/2006/relationships/image" Target="../media/image86.wmf"/><Relationship Id="rId2" Type="http://schemas.openxmlformats.org/officeDocument/2006/relationships/image" Target="../media/image81.wmf"/><Relationship Id="rId1" Type="http://schemas.openxmlformats.org/officeDocument/2006/relationships/image" Target="../media/image80.wmf"/><Relationship Id="rId6" Type="http://schemas.openxmlformats.org/officeDocument/2006/relationships/image" Target="../media/image85.wmf"/><Relationship Id="rId5" Type="http://schemas.openxmlformats.org/officeDocument/2006/relationships/image" Target="../media/image84.wmf"/><Relationship Id="rId4" Type="http://schemas.openxmlformats.org/officeDocument/2006/relationships/image" Target="../media/image83.w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w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w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wmf"/></Relationships>
</file>

<file path=ppt/drawings/_rels/vmlDrawing65.vml.rels><?xml version="1.0" encoding="UTF-8" standalone="yes"?>
<Relationships xmlns="http://schemas.openxmlformats.org/package/2006/relationships"><Relationship Id="rId3" Type="http://schemas.openxmlformats.org/officeDocument/2006/relationships/image" Target="../media/image90.wmf"/><Relationship Id="rId2" Type="http://schemas.openxmlformats.org/officeDocument/2006/relationships/image" Target="../media/image89.wmf"/><Relationship Id="rId1" Type="http://schemas.openxmlformats.org/officeDocument/2006/relationships/image" Target="../media/image88.wmf"/><Relationship Id="rId5" Type="http://schemas.openxmlformats.org/officeDocument/2006/relationships/image" Target="../media/image92.wmf"/><Relationship Id="rId4" Type="http://schemas.openxmlformats.org/officeDocument/2006/relationships/image" Target="../media/image91.wmf"/></Relationships>
</file>

<file path=ppt/drawings/_rels/vmlDrawing66.vml.rels><?xml version="1.0" encoding="UTF-8" standalone="yes"?>
<Relationships xmlns="http://schemas.openxmlformats.org/package/2006/relationships"><Relationship Id="rId3" Type="http://schemas.openxmlformats.org/officeDocument/2006/relationships/image" Target="../media/image92.wmf"/><Relationship Id="rId2" Type="http://schemas.openxmlformats.org/officeDocument/2006/relationships/image" Target="../media/image90.wmf"/><Relationship Id="rId1" Type="http://schemas.openxmlformats.org/officeDocument/2006/relationships/image" Target="../media/image88.wmf"/><Relationship Id="rId4" Type="http://schemas.openxmlformats.org/officeDocument/2006/relationships/image" Target="../media/image87.wmf"/></Relationships>
</file>

<file path=ppt/drawings/_rels/vmlDrawing67.vml.rels><?xml version="1.0" encoding="UTF-8" standalone="yes"?>
<Relationships xmlns="http://schemas.openxmlformats.org/package/2006/relationships"><Relationship Id="rId3" Type="http://schemas.openxmlformats.org/officeDocument/2006/relationships/image" Target="../media/image90.wmf"/><Relationship Id="rId2" Type="http://schemas.openxmlformats.org/officeDocument/2006/relationships/image" Target="../media/image87.wmf"/><Relationship Id="rId1" Type="http://schemas.openxmlformats.org/officeDocument/2006/relationships/image" Target="../media/image93.wmf"/><Relationship Id="rId4" Type="http://schemas.openxmlformats.org/officeDocument/2006/relationships/image" Target="../media/image88.wmf"/></Relationships>
</file>

<file path=ppt/drawings/_rels/vmlDrawing68.v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wmf"/><Relationship Id="rId3" Type="http://schemas.openxmlformats.org/officeDocument/2006/relationships/image" Target="../media/image95.wmf"/><Relationship Id="rId7" Type="http://schemas.openxmlformats.org/officeDocument/2006/relationships/image" Target="../media/image99.wmf"/><Relationship Id="rId2" Type="http://schemas.openxmlformats.org/officeDocument/2006/relationships/image" Target="../media/image94.wmf"/><Relationship Id="rId1" Type="http://schemas.openxmlformats.org/officeDocument/2006/relationships/image" Target="../media/image93.wmf"/><Relationship Id="rId6" Type="http://schemas.openxmlformats.org/officeDocument/2006/relationships/image" Target="../media/image98.wmf"/><Relationship Id="rId5" Type="http://schemas.openxmlformats.org/officeDocument/2006/relationships/image" Target="../media/image97.wmf"/><Relationship Id="rId10" Type="http://schemas.openxmlformats.org/officeDocument/2006/relationships/image" Target="../media/image102.wmf"/><Relationship Id="rId4" Type="http://schemas.openxmlformats.org/officeDocument/2006/relationships/image" Target="../media/image96.wmf"/><Relationship Id="rId9" Type="http://schemas.openxmlformats.org/officeDocument/2006/relationships/image" Target="../media/image101.wmf"/></Relationships>
</file>

<file path=ppt/drawings/_rels/vmlDrawing6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wmf"/><Relationship Id="rId2" Type="http://schemas.openxmlformats.org/officeDocument/2006/relationships/image" Target="../media/image90.wmf"/><Relationship Id="rId1" Type="http://schemas.openxmlformats.org/officeDocument/2006/relationships/image" Target="../media/image87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70.vml.rels><?xml version="1.0" encoding="UTF-8" standalone="yes"?>
<Relationships xmlns="http://schemas.openxmlformats.org/package/2006/relationships"><Relationship Id="rId3" Type="http://schemas.openxmlformats.org/officeDocument/2006/relationships/image" Target="../media/image90.wmf"/><Relationship Id="rId2" Type="http://schemas.openxmlformats.org/officeDocument/2006/relationships/image" Target="../media/image92.wmf"/><Relationship Id="rId1" Type="http://schemas.openxmlformats.org/officeDocument/2006/relationships/image" Target="../media/image93.wmf"/></Relationships>
</file>

<file path=ppt/drawings/_rels/vmlDrawing7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7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wmf"/><Relationship Id="rId2" Type="http://schemas.openxmlformats.org/officeDocument/2006/relationships/image" Target="../media/image105.wmf"/><Relationship Id="rId1" Type="http://schemas.openxmlformats.org/officeDocument/2006/relationships/image" Target="../media/image104.wmf"/></Relationships>
</file>

<file path=ppt/drawings/_rels/vmlDrawing7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wmf"/><Relationship Id="rId1" Type="http://schemas.openxmlformats.org/officeDocument/2006/relationships/image" Target="../media/image107.w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9.wmf"/></Relationships>
</file>

<file path=ppt/drawings/_rels/vmlDrawing7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wmf"/><Relationship Id="rId1" Type="http://schemas.openxmlformats.org/officeDocument/2006/relationships/image" Target="../media/image110.wmf"/></Relationships>
</file>

<file path=ppt/drawings/_rels/vmlDrawing7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wmf"/><Relationship Id="rId1" Type="http://schemas.openxmlformats.org/officeDocument/2006/relationships/image" Target="../media/image111.wmf"/></Relationships>
</file>

<file path=ppt/drawings/_rels/vmlDrawing7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3.wmf"/><Relationship Id="rId1" Type="http://schemas.openxmlformats.org/officeDocument/2006/relationships/image" Target="../media/image112.wmf"/></Relationships>
</file>

<file path=ppt/drawings/_rels/vmlDrawing7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wmf"/><Relationship Id="rId2" Type="http://schemas.openxmlformats.org/officeDocument/2006/relationships/image" Target="../media/image113.wmf"/><Relationship Id="rId1" Type="http://schemas.openxmlformats.org/officeDocument/2006/relationships/image" Target="../media/image112.wmf"/></Relationships>
</file>

<file path=ppt/drawings/_rels/vmlDrawing7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wmf"/><Relationship Id="rId1" Type="http://schemas.openxmlformats.org/officeDocument/2006/relationships/image" Target="../media/image115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8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wmf"/><Relationship Id="rId1" Type="http://schemas.openxmlformats.org/officeDocument/2006/relationships/image" Target="../media/image116.wmf"/></Relationships>
</file>

<file path=ppt/drawings/_rels/vmlDrawing8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7.wmf"/><Relationship Id="rId1" Type="http://schemas.openxmlformats.org/officeDocument/2006/relationships/image" Target="../media/image116.wmf"/></Relationships>
</file>

<file path=ppt/drawings/_rels/vmlDrawing8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wmf"/><Relationship Id="rId2" Type="http://schemas.openxmlformats.org/officeDocument/2006/relationships/image" Target="../media/image119.wmf"/><Relationship Id="rId1" Type="http://schemas.openxmlformats.org/officeDocument/2006/relationships/image" Target="../media/image118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media/image1.wmf>
</file>

<file path=ppt/media/image10.wmf>
</file>

<file path=ppt/media/image100.wmf>
</file>

<file path=ppt/media/image101.wmf>
</file>

<file path=ppt/media/image102.wmf>
</file>

<file path=ppt/media/image103.wmf>
</file>

<file path=ppt/media/image104.wmf>
</file>

<file path=ppt/media/image105.wmf>
</file>

<file path=ppt/media/image106.wmf>
</file>

<file path=ppt/media/image107.png>
</file>

<file path=ppt/media/image107.wmf>
</file>

<file path=ppt/media/image108.wmf>
</file>

<file path=ppt/media/image109.wmf>
</file>

<file path=ppt/media/image11.wmf>
</file>

<file path=ppt/media/image110.png>
</file>

<file path=ppt/media/image110.wmf>
</file>

<file path=ppt/media/image111.wmf>
</file>

<file path=ppt/media/image112.wmf>
</file>

<file path=ppt/media/image113.wmf>
</file>

<file path=ppt/media/image114.wmf>
</file>

<file path=ppt/media/image115.wmf>
</file>

<file path=ppt/media/image116.wmf>
</file>

<file path=ppt/media/image117.png>
</file>

<file path=ppt/media/image117.wmf>
</file>

<file path=ppt/media/image118.wmf>
</file>

<file path=ppt/media/image119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png>
</file>

<file path=ppt/media/image30.wmf>
</file>

<file path=ppt/media/image31.wmf>
</file>

<file path=ppt/media/image32.png>
</file>

<file path=ppt/media/image32.wmf>
</file>

<file path=ppt/media/image33.png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png>
</file>

<file path=ppt/media/image42.wmf>
</file>

<file path=ppt/media/image43.wmf>
</file>

<file path=ppt/media/image44.wmf>
</file>

<file path=ppt/media/image45.wmf>
</file>

<file path=ppt/media/image46.wmf>
</file>

<file path=ppt/media/image47.png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png>
</file>

<file path=ppt/media/image75.wmf>
</file>

<file path=ppt/media/image76.jpeg>
</file>

<file path=ppt/media/image77.png>
</file>

<file path=ppt/media/image77.wmf>
</file>

<file path=ppt/media/image78.wmf>
</file>

<file path=ppt/media/image79.jpeg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png>
</file>

<file path=ppt/media/image88.wmf>
</file>

<file path=ppt/media/image89.png>
</file>

<file path=ppt/media/image89.wmf>
</file>

<file path=ppt/media/image9.wmf>
</file>

<file path=ppt/media/image90.wmf>
</file>

<file path=ppt/media/image91.wmf>
</file>

<file path=ppt/media/image92.wmf>
</file>

<file path=ppt/media/image93.wmf>
</file>

<file path=ppt/media/image94.wmf>
</file>

<file path=ppt/media/image95.wmf>
</file>

<file path=ppt/media/image96.wmf>
</file>

<file path=ppt/media/image97.wmf>
</file>

<file path=ppt/media/image98.wmf>
</file>

<file path=ppt/media/image9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9633FC-8699-4E6D-8ADF-BF7E4E1CFA7A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1C4061-97AC-4244-B6D2-89E4742AAE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068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C4061-97AC-4244-B6D2-89E4742AAEBC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251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C4061-97AC-4244-B6D2-89E4742AAEBC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381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C4061-97AC-4244-B6D2-89E4742AAEBC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8179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C4061-97AC-4244-B6D2-89E4742AAEBC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765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1B8E8-8907-4294-9412-59B0053A8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18F867-1BD5-4EB1-A00C-7ECEC19D52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C7F91F-93F6-44F4-85D6-61633737F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75A3D-F809-45C6-A605-A6AC28AACC35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C1A176-483D-4D0F-8A42-707AEEB55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2CDAD1-08FB-46C5-B793-61B0C5807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944F1-8E10-4972-8E6C-0BF2163E4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478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E6B97-2107-42DD-A0AF-C7705A6CD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CF493A-A80D-4572-9ECC-512BB03D1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05202-4739-4CF3-AF9A-8E948FA41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75A3D-F809-45C6-A605-A6AC28AACC35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764B9-F8E3-443E-A0BD-82D7A0B4E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78B5F0-8AC1-40A0-9FB5-1B234AB1A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944F1-8E10-4972-8E6C-0BF2163E4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98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DD82C2-5784-4D67-98A3-0E42D8B001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452657-03E3-4805-BB62-416F269976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4B2988-1C51-40BA-98D4-3627EAABD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75A3D-F809-45C6-A605-A6AC28AACC35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9CFB10-EA8F-43B6-847D-6E5BFBC67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ED9DF-7C65-4822-B6A4-54130D93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944F1-8E10-4972-8E6C-0BF2163E4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049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9372A-AB06-4031-8758-ED148C086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26C36-4BF2-4FAE-BF43-B4D46867C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60E5EC-B079-42BF-A8A1-C40D96D6C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75A3D-F809-45C6-A605-A6AC28AACC35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89BC7-B65E-4852-BEAA-D5B8C39D6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CA16E-CD21-412D-9030-08260B47C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944F1-8E10-4972-8E6C-0BF2163E4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190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3DD06-ADCF-47EE-B885-94DF5E285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834FBB-8B5C-41DE-AB53-D89776BDC8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89873-0F95-4971-B417-724464A50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75A3D-F809-45C6-A605-A6AC28AACC35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2831E9-37BF-4671-B010-B79D801CF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C2AF08-3BA2-4FFF-B901-8E3567F13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944F1-8E10-4972-8E6C-0BF2163E4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162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82AD3-777B-49E6-B54A-4CD9ABDAA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55800-5C78-4ACE-A182-821A8F688A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5DAC70-DEEA-482D-8356-7F6F269542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C5DADE-DF45-4ED4-93CA-52D9E8347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75A3D-F809-45C6-A605-A6AC28AACC35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46ECD9-84C6-40FF-90E5-E7218AC98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FE8F94-DF34-4AE5-9619-84728AAF6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944F1-8E10-4972-8E6C-0BF2163E4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40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D8624-4C77-492E-9503-B3553D97E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54DA17-63C5-4D76-8935-58AD9969EF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1AA761-298F-428F-AC7B-4C80E317AE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2782D6-5337-42D7-8912-7C6053C50A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CF3FE5-D6EA-4F63-91DF-EF98CE0B1B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8E127B-CD6F-4CB7-9917-F7D493DDE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75A3D-F809-45C6-A605-A6AC28AACC35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01BBB8-9F67-4372-A860-BC1B89133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A84EEF-F58A-4E06-B700-F1C6D1945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944F1-8E10-4972-8E6C-0BF2163E4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222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BCC6A-23BF-4695-84FA-21C6CC3C0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4B58B7-B6F5-4ECD-911D-95276364A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75A3D-F809-45C6-A605-A6AC28AACC35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11FA45-54ED-4CAE-9E7A-AF76A46D8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E08FB3-DCA0-488E-AAC9-6847B1A25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944F1-8E10-4972-8E6C-0BF2163E4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00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1A9A4C-9996-41CC-95F8-93DC1C191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75A3D-F809-45C6-A605-A6AC28AACC35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15F991-D221-4DF8-8D16-A965FBE3D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430AE4-7E2E-4BB8-A1D1-D02F789E7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944F1-8E10-4972-8E6C-0BF2163E4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890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0F5E3-F83A-4D5E-83DD-279F5CC73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01C82-643B-4D7B-9722-B991F70E5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D4013C-F9AE-4756-8CCF-EFCB0E67AC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22A8CB-D1E8-40FF-AFFC-591D9A152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75A3D-F809-45C6-A605-A6AC28AACC35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73BD41-31D2-49EE-B8A6-6D7CAF4F2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C04C8E-1650-4052-A1D7-4E45EBFC2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944F1-8E10-4972-8E6C-0BF2163E4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963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BBDC4-5CD2-4661-8296-8FC51C3E2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9B73C0-EA45-44BE-9431-4A213AE838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A3FCF-0163-431C-AE95-8559E5D866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07037D-21F4-49D6-A88E-44CD6C342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75A3D-F809-45C6-A605-A6AC28AACC35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3CA110-E6E7-47E7-B515-268154736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FDC395-9BBD-465F-AE1F-FAE3DBB9C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944F1-8E10-4972-8E6C-0BF2163E4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178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45FF08-4000-479C-B94A-3691A54EB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BB565-194F-4B1E-8871-A19E30BABF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CD67A-961C-4142-B45E-38303ADE80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375A3D-F809-45C6-A605-A6AC28AACC35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3B740-C96E-4052-8E87-E0EAEA6CED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54FF9-2E38-4C6A-B595-40F9523E4C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F944F1-8E10-4972-8E6C-0BF2163E49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380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w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7.wmf"/></Relationships>
</file>

<file path=ppt/slides/_rels/slide10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6.bin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19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2.vml"/><Relationship Id="rId6" Type="http://schemas.openxmlformats.org/officeDocument/2006/relationships/oleObject" Target="../embeddings/oleObject149.bin"/><Relationship Id="rId5" Type="http://schemas.openxmlformats.org/officeDocument/2006/relationships/image" Target="../media/image118.wmf"/><Relationship Id="rId4" Type="http://schemas.openxmlformats.org/officeDocument/2006/relationships/oleObject" Target="../embeddings/oleObject148.bin"/><Relationship Id="rId9" Type="http://schemas.openxmlformats.org/officeDocument/2006/relationships/image" Target="../media/image116.wmf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8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9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0.wmf"/><Relationship Id="rId5" Type="http://schemas.openxmlformats.org/officeDocument/2006/relationships/oleObject" Target="../embeddings/oleObject12.bin"/><Relationship Id="rId4" Type="http://schemas.openxmlformats.org/officeDocument/2006/relationships/image" Target="../media/image9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0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1.w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wmf"/><Relationship Id="rId3" Type="http://schemas.openxmlformats.org/officeDocument/2006/relationships/oleObject" Target="../embeddings/oleObject15.bin"/><Relationship Id="rId7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2.wmf"/><Relationship Id="rId5" Type="http://schemas.openxmlformats.org/officeDocument/2006/relationships/oleObject" Target="../embeddings/oleObject16.bin"/><Relationship Id="rId10" Type="http://schemas.openxmlformats.org/officeDocument/2006/relationships/image" Target="../media/image14.wmf"/><Relationship Id="rId4" Type="http://schemas.openxmlformats.org/officeDocument/2006/relationships/image" Target="../media/image11.wmf"/><Relationship Id="rId9" Type="http://schemas.openxmlformats.org/officeDocument/2006/relationships/oleObject" Target="../embeddings/oleObject18.bin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wmf"/><Relationship Id="rId3" Type="http://schemas.openxmlformats.org/officeDocument/2006/relationships/oleObject" Target="../embeddings/oleObject19.bin"/><Relationship Id="rId7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11.wmf"/><Relationship Id="rId5" Type="http://schemas.openxmlformats.org/officeDocument/2006/relationships/oleObject" Target="../embeddings/oleObject20.bin"/><Relationship Id="rId4" Type="http://schemas.openxmlformats.org/officeDocument/2006/relationships/image" Target="../media/image15.w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wmf"/><Relationship Id="rId3" Type="http://schemas.openxmlformats.org/officeDocument/2006/relationships/oleObject" Target="../embeddings/oleObject22.bin"/><Relationship Id="rId7" Type="http://schemas.openxmlformats.org/officeDocument/2006/relationships/oleObject" Target="../embeddings/oleObject2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18.wmf"/><Relationship Id="rId5" Type="http://schemas.openxmlformats.org/officeDocument/2006/relationships/oleObject" Target="../embeddings/oleObject23.bin"/><Relationship Id="rId10" Type="http://schemas.openxmlformats.org/officeDocument/2006/relationships/image" Target="../media/image20.wmf"/><Relationship Id="rId4" Type="http://schemas.openxmlformats.org/officeDocument/2006/relationships/image" Target="../media/image17.wmf"/><Relationship Id="rId9" Type="http://schemas.openxmlformats.org/officeDocument/2006/relationships/oleObject" Target="../embeddings/oleObject25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wmf"/><Relationship Id="rId3" Type="http://schemas.openxmlformats.org/officeDocument/2006/relationships/oleObject" Target="../embeddings/oleObject26.bin"/><Relationship Id="rId7" Type="http://schemas.openxmlformats.org/officeDocument/2006/relationships/oleObject" Target="../embeddings/oleObject2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19.wmf"/><Relationship Id="rId5" Type="http://schemas.openxmlformats.org/officeDocument/2006/relationships/oleObject" Target="../embeddings/oleObject27.bin"/><Relationship Id="rId4" Type="http://schemas.openxmlformats.org/officeDocument/2006/relationships/image" Target="../media/image18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wm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wmf"/><Relationship Id="rId3" Type="http://schemas.openxmlformats.org/officeDocument/2006/relationships/oleObject" Target="../embeddings/oleObject29.bin"/><Relationship Id="rId7" Type="http://schemas.openxmlformats.org/officeDocument/2006/relationships/oleObject" Target="../embeddings/oleObject3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21.wmf"/><Relationship Id="rId5" Type="http://schemas.openxmlformats.org/officeDocument/2006/relationships/oleObject" Target="../embeddings/oleObject30.bin"/><Relationship Id="rId10" Type="http://schemas.openxmlformats.org/officeDocument/2006/relationships/image" Target="../media/image22.wmf"/><Relationship Id="rId4" Type="http://schemas.openxmlformats.org/officeDocument/2006/relationships/image" Target="../media/image17.wmf"/><Relationship Id="rId9" Type="http://schemas.openxmlformats.org/officeDocument/2006/relationships/oleObject" Target="../embeddings/oleObject32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w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11.wmf"/><Relationship Id="rId5" Type="http://schemas.openxmlformats.org/officeDocument/2006/relationships/oleObject" Target="../embeddings/oleObject20.bin"/><Relationship Id="rId4" Type="http://schemas.openxmlformats.org/officeDocument/2006/relationships/image" Target="../media/image23.w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25.wmf"/><Relationship Id="rId5" Type="http://schemas.openxmlformats.org/officeDocument/2006/relationships/oleObject" Target="../embeddings/oleObject35.bin"/><Relationship Id="rId4" Type="http://schemas.openxmlformats.org/officeDocument/2006/relationships/image" Target="../media/image24.w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wmf"/><Relationship Id="rId3" Type="http://schemas.openxmlformats.org/officeDocument/2006/relationships/oleObject" Target="../embeddings/oleObject36.bin"/><Relationship Id="rId7" Type="http://schemas.openxmlformats.org/officeDocument/2006/relationships/oleObject" Target="../embeddings/oleObject37.bin"/><Relationship Id="rId12" Type="http://schemas.openxmlformats.org/officeDocument/2006/relationships/image" Target="../media/image24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23.wmf"/><Relationship Id="rId11" Type="http://schemas.openxmlformats.org/officeDocument/2006/relationships/oleObject" Target="../embeddings/oleObject34.bin"/><Relationship Id="rId5" Type="http://schemas.openxmlformats.org/officeDocument/2006/relationships/oleObject" Target="../embeddings/oleObject33.bin"/><Relationship Id="rId10" Type="http://schemas.openxmlformats.org/officeDocument/2006/relationships/image" Target="../media/image28.wmf"/><Relationship Id="rId4" Type="http://schemas.openxmlformats.org/officeDocument/2006/relationships/image" Target="../media/image26.wmf"/><Relationship Id="rId9" Type="http://schemas.openxmlformats.org/officeDocument/2006/relationships/oleObject" Target="../embeddings/oleObject38.bin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w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29.w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29.w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1.bin"/><Relationship Id="rId7" Type="http://schemas.openxmlformats.org/officeDocument/2006/relationships/image" Target="../media/image3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31.wmf"/><Relationship Id="rId5" Type="http://schemas.openxmlformats.org/officeDocument/2006/relationships/oleObject" Target="../embeddings/oleObject42.bin"/><Relationship Id="rId4" Type="http://schemas.openxmlformats.org/officeDocument/2006/relationships/image" Target="../media/image30.w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5" Type="http://schemas.openxmlformats.org/officeDocument/2006/relationships/image" Target="../media/image33.png"/><Relationship Id="rId4" Type="http://schemas.openxmlformats.org/officeDocument/2006/relationships/image" Target="../media/image31.w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4" Type="http://schemas.openxmlformats.org/officeDocument/2006/relationships/image" Target="../media/image32.w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33.wmf"/><Relationship Id="rId5" Type="http://schemas.openxmlformats.org/officeDocument/2006/relationships/oleObject" Target="../embeddings/oleObject46.bin"/><Relationship Id="rId4" Type="http://schemas.openxmlformats.org/officeDocument/2006/relationships/image" Target="../media/image30.w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5" Type="http://schemas.openxmlformats.org/officeDocument/2006/relationships/oleObject" Target="../embeddings/oleObject48.bin"/><Relationship Id="rId4" Type="http://schemas.openxmlformats.org/officeDocument/2006/relationships/image" Target="../media/image34.w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wmf"/><Relationship Id="rId3" Type="http://schemas.openxmlformats.org/officeDocument/2006/relationships/oleObject" Target="../embeddings/oleObject49.bin"/><Relationship Id="rId7" Type="http://schemas.openxmlformats.org/officeDocument/2006/relationships/oleObject" Target="../embeddings/oleObject4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34.wmf"/><Relationship Id="rId5" Type="http://schemas.openxmlformats.org/officeDocument/2006/relationships/oleObject" Target="../embeddings/oleObject50.bin"/><Relationship Id="rId10" Type="http://schemas.openxmlformats.org/officeDocument/2006/relationships/image" Target="../media/image36.wmf"/><Relationship Id="rId4" Type="http://schemas.openxmlformats.org/officeDocument/2006/relationships/image" Target="../media/image35.wmf"/><Relationship Id="rId9" Type="http://schemas.openxmlformats.org/officeDocument/2006/relationships/oleObject" Target="../embeddings/oleObject51.bin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36.wmf"/><Relationship Id="rId5" Type="http://schemas.openxmlformats.org/officeDocument/2006/relationships/oleObject" Target="../embeddings/oleObject53.bin"/><Relationship Id="rId4" Type="http://schemas.openxmlformats.org/officeDocument/2006/relationships/image" Target="../media/image37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4.w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6" Type="http://schemas.openxmlformats.org/officeDocument/2006/relationships/image" Target="../media/image37.wmf"/><Relationship Id="rId5" Type="http://schemas.openxmlformats.org/officeDocument/2006/relationships/oleObject" Target="../embeddings/oleObject54.bin"/><Relationship Id="rId4" Type="http://schemas.openxmlformats.org/officeDocument/2006/relationships/image" Target="../media/image31.w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39.wmf"/><Relationship Id="rId5" Type="http://schemas.openxmlformats.org/officeDocument/2006/relationships/oleObject" Target="../embeddings/oleObject56.bin"/><Relationship Id="rId4" Type="http://schemas.openxmlformats.org/officeDocument/2006/relationships/image" Target="../media/image38.w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4" Type="http://schemas.openxmlformats.org/officeDocument/2006/relationships/image" Target="../media/image40.w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5" Type="http://schemas.openxmlformats.org/officeDocument/2006/relationships/image" Target="../media/image41.wmf"/><Relationship Id="rId4" Type="http://schemas.openxmlformats.org/officeDocument/2006/relationships/oleObject" Target="../embeddings/oleObject58.bin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wmf"/><Relationship Id="rId3" Type="http://schemas.openxmlformats.org/officeDocument/2006/relationships/oleObject" Target="../embeddings/oleObject59.bin"/><Relationship Id="rId7" Type="http://schemas.openxmlformats.org/officeDocument/2006/relationships/oleObject" Target="../embeddings/oleObject6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43.wmf"/><Relationship Id="rId5" Type="http://schemas.openxmlformats.org/officeDocument/2006/relationships/oleObject" Target="../embeddings/oleObject60.bin"/><Relationship Id="rId4" Type="http://schemas.openxmlformats.org/officeDocument/2006/relationships/image" Target="../media/image42.w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wmf"/><Relationship Id="rId3" Type="http://schemas.openxmlformats.org/officeDocument/2006/relationships/oleObject" Target="../embeddings/oleObject59.bin"/><Relationship Id="rId7" Type="http://schemas.openxmlformats.org/officeDocument/2006/relationships/oleObject" Target="../embeddings/oleObject6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6" Type="http://schemas.openxmlformats.org/officeDocument/2006/relationships/image" Target="../media/image45.wmf"/><Relationship Id="rId5" Type="http://schemas.openxmlformats.org/officeDocument/2006/relationships/oleObject" Target="../embeddings/oleObject62.bin"/><Relationship Id="rId4" Type="http://schemas.openxmlformats.org/officeDocument/2006/relationships/image" Target="../media/image42.w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7" Type="http://schemas.openxmlformats.org/officeDocument/2006/relationships/image" Target="../media/image46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6" Type="http://schemas.openxmlformats.org/officeDocument/2006/relationships/oleObject" Target="../embeddings/oleObject63.bin"/><Relationship Id="rId5" Type="http://schemas.openxmlformats.org/officeDocument/2006/relationships/image" Target="../media/image42.wmf"/><Relationship Id="rId4" Type="http://schemas.openxmlformats.org/officeDocument/2006/relationships/oleObject" Target="../embeddings/oleObject59.bin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6" Type="http://schemas.openxmlformats.org/officeDocument/2006/relationships/image" Target="../media/image47.wmf"/><Relationship Id="rId5" Type="http://schemas.openxmlformats.org/officeDocument/2006/relationships/oleObject" Target="../embeddings/oleObject65.bin"/><Relationship Id="rId4" Type="http://schemas.openxmlformats.org/officeDocument/2006/relationships/image" Target="../media/image46.wmf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wmf"/><Relationship Id="rId3" Type="http://schemas.openxmlformats.org/officeDocument/2006/relationships/oleObject" Target="../embeddings/oleObject66.bin"/><Relationship Id="rId7" Type="http://schemas.openxmlformats.org/officeDocument/2006/relationships/oleObject" Target="../embeddings/oleObject6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6" Type="http://schemas.openxmlformats.org/officeDocument/2006/relationships/image" Target="../media/image49.wmf"/><Relationship Id="rId5" Type="http://schemas.openxmlformats.org/officeDocument/2006/relationships/oleObject" Target="../embeddings/oleObject67.bin"/><Relationship Id="rId10" Type="http://schemas.openxmlformats.org/officeDocument/2006/relationships/image" Target="../media/image45.wmf"/><Relationship Id="rId4" Type="http://schemas.openxmlformats.org/officeDocument/2006/relationships/image" Target="../media/image48.wmf"/><Relationship Id="rId9" Type="http://schemas.openxmlformats.org/officeDocument/2006/relationships/oleObject" Target="../embeddings/oleObject62.bin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6" Type="http://schemas.openxmlformats.org/officeDocument/2006/relationships/image" Target="../media/image49.wmf"/><Relationship Id="rId5" Type="http://schemas.openxmlformats.org/officeDocument/2006/relationships/oleObject" Target="../embeddings/oleObject68.bin"/><Relationship Id="rId4" Type="http://schemas.openxmlformats.org/officeDocument/2006/relationships/image" Target="../media/image43.w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wmf"/><Relationship Id="rId3" Type="http://schemas.openxmlformats.org/officeDocument/2006/relationships/oleObject" Target="../embeddings/oleObject60.bin"/><Relationship Id="rId7" Type="http://schemas.openxmlformats.org/officeDocument/2006/relationships/oleObject" Target="../embeddings/oleObject6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6" Type="http://schemas.openxmlformats.org/officeDocument/2006/relationships/image" Target="../media/image44.wmf"/><Relationship Id="rId5" Type="http://schemas.openxmlformats.org/officeDocument/2006/relationships/oleObject" Target="../embeddings/oleObject61.bin"/><Relationship Id="rId4" Type="http://schemas.openxmlformats.org/officeDocument/2006/relationships/image" Target="../media/image43.wmf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wmf"/><Relationship Id="rId3" Type="http://schemas.openxmlformats.org/officeDocument/2006/relationships/oleObject" Target="../embeddings/oleObject60.bin"/><Relationship Id="rId7" Type="http://schemas.openxmlformats.org/officeDocument/2006/relationships/oleObject" Target="../embeddings/oleObject6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6" Type="http://schemas.openxmlformats.org/officeDocument/2006/relationships/image" Target="../media/image49.wmf"/><Relationship Id="rId5" Type="http://schemas.openxmlformats.org/officeDocument/2006/relationships/oleObject" Target="../embeddings/oleObject67.bin"/><Relationship Id="rId4" Type="http://schemas.openxmlformats.org/officeDocument/2006/relationships/image" Target="../media/image43.wmf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wmf"/><Relationship Id="rId13" Type="http://schemas.openxmlformats.org/officeDocument/2006/relationships/oleObject" Target="../embeddings/oleObject61.bin"/><Relationship Id="rId3" Type="http://schemas.openxmlformats.org/officeDocument/2006/relationships/oleObject" Target="../embeddings/oleObject69.bin"/><Relationship Id="rId7" Type="http://schemas.openxmlformats.org/officeDocument/2006/relationships/oleObject" Target="../embeddings/oleObject71.bin"/><Relationship Id="rId12" Type="http://schemas.openxmlformats.org/officeDocument/2006/relationships/image" Target="../media/image45.w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9.wmf"/><Relationship Id="rId1" Type="http://schemas.openxmlformats.org/officeDocument/2006/relationships/vmlDrawing" Target="../drawings/vmlDrawing44.vml"/><Relationship Id="rId6" Type="http://schemas.openxmlformats.org/officeDocument/2006/relationships/image" Target="../media/image51.wmf"/><Relationship Id="rId11" Type="http://schemas.openxmlformats.org/officeDocument/2006/relationships/oleObject" Target="../embeddings/oleObject62.bin"/><Relationship Id="rId5" Type="http://schemas.openxmlformats.org/officeDocument/2006/relationships/oleObject" Target="../embeddings/oleObject70.bin"/><Relationship Id="rId15" Type="http://schemas.openxmlformats.org/officeDocument/2006/relationships/oleObject" Target="../embeddings/oleObject67.bin"/><Relationship Id="rId10" Type="http://schemas.openxmlformats.org/officeDocument/2006/relationships/image" Target="../media/image43.wmf"/><Relationship Id="rId4" Type="http://schemas.openxmlformats.org/officeDocument/2006/relationships/image" Target="../media/image50.wmf"/><Relationship Id="rId9" Type="http://schemas.openxmlformats.org/officeDocument/2006/relationships/oleObject" Target="../embeddings/oleObject72.bin"/><Relationship Id="rId14" Type="http://schemas.openxmlformats.org/officeDocument/2006/relationships/image" Target="../media/image44.w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6" Type="http://schemas.openxmlformats.org/officeDocument/2006/relationships/image" Target="../media/image54.wmf"/><Relationship Id="rId5" Type="http://schemas.openxmlformats.org/officeDocument/2006/relationships/oleObject" Target="../embeddings/oleObject74.bin"/><Relationship Id="rId4" Type="http://schemas.openxmlformats.org/officeDocument/2006/relationships/image" Target="../media/image53.w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6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w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56.wmf"/><Relationship Id="rId5" Type="http://schemas.openxmlformats.org/officeDocument/2006/relationships/oleObject" Target="../embeddings/oleObject76.bin"/><Relationship Id="rId4" Type="http://schemas.openxmlformats.org/officeDocument/2006/relationships/image" Target="../media/image55.w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wmf"/><Relationship Id="rId13" Type="http://schemas.openxmlformats.org/officeDocument/2006/relationships/oleObject" Target="../embeddings/oleObject82.bin"/><Relationship Id="rId18" Type="http://schemas.openxmlformats.org/officeDocument/2006/relationships/image" Target="../media/image43.wmf"/><Relationship Id="rId3" Type="http://schemas.openxmlformats.org/officeDocument/2006/relationships/oleObject" Target="../embeddings/oleObject77.bin"/><Relationship Id="rId7" Type="http://schemas.openxmlformats.org/officeDocument/2006/relationships/oleObject" Target="../embeddings/oleObject79.bin"/><Relationship Id="rId12" Type="http://schemas.openxmlformats.org/officeDocument/2006/relationships/image" Target="../media/image61.wmf"/><Relationship Id="rId17" Type="http://schemas.openxmlformats.org/officeDocument/2006/relationships/oleObject" Target="../embeddings/oleObject60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63.wmf"/><Relationship Id="rId1" Type="http://schemas.openxmlformats.org/officeDocument/2006/relationships/vmlDrawing" Target="../drawings/vmlDrawing48.vml"/><Relationship Id="rId6" Type="http://schemas.openxmlformats.org/officeDocument/2006/relationships/image" Target="../media/image58.wmf"/><Relationship Id="rId11" Type="http://schemas.openxmlformats.org/officeDocument/2006/relationships/oleObject" Target="../embeddings/oleObject81.bin"/><Relationship Id="rId5" Type="http://schemas.openxmlformats.org/officeDocument/2006/relationships/oleObject" Target="../embeddings/oleObject78.bin"/><Relationship Id="rId15" Type="http://schemas.openxmlformats.org/officeDocument/2006/relationships/oleObject" Target="../embeddings/oleObject83.bin"/><Relationship Id="rId10" Type="http://schemas.openxmlformats.org/officeDocument/2006/relationships/image" Target="../media/image60.wmf"/><Relationship Id="rId4" Type="http://schemas.openxmlformats.org/officeDocument/2006/relationships/image" Target="../media/image57.wmf"/><Relationship Id="rId9" Type="http://schemas.openxmlformats.org/officeDocument/2006/relationships/oleObject" Target="../embeddings/oleObject80.bin"/><Relationship Id="rId14" Type="http://schemas.openxmlformats.org/officeDocument/2006/relationships/image" Target="../media/image62.w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9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w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6" Type="http://schemas.openxmlformats.org/officeDocument/2006/relationships/image" Target="../media/image65.wmf"/><Relationship Id="rId5" Type="http://schemas.openxmlformats.org/officeDocument/2006/relationships/oleObject" Target="../embeddings/oleObject85.bin"/><Relationship Id="rId4" Type="http://schemas.openxmlformats.org/officeDocument/2006/relationships/image" Target="../media/image64.w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wmf"/><Relationship Id="rId3" Type="http://schemas.openxmlformats.org/officeDocument/2006/relationships/oleObject" Target="../embeddings/oleObject86.bin"/><Relationship Id="rId7" Type="http://schemas.openxmlformats.org/officeDocument/2006/relationships/oleObject" Target="../embeddings/oleObject6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1.vml"/><Relationship Id="rId6" Type="http://schemas.openxmlformats.org/officeDocument/2006/relationships/image" Target="../media/image65.wmf"/><Relationship Id="rId5" Type="http://schemas.openxmlformats.org/officeDocument/2006/relationships/oleObject" Target="../embeddings/oleObject87.bin"/><Relationship Id="rId4" Type="http://schemas.openxmlformats.org/officeDocument/2006/relationships/image" Target="../media/image66.wmf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wmf"/><Relationship Id="rId3" Type="http://schemas.openxmlformats.org/officeDocument/2006/relationships/oleObject" Target="../embeddings/oleObject88.bin"/><Relationship Id="rId7" Type="http://schemas.openxmlformats.org/officeDocument/2006/relationships/oleObject" Target="../embeddings/oleObject6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2.vml"/><Relationship Id="rId6" Type="http://schemas.openxmlformats.org/officeDocument/2006/relationships/image" Target="../media/image65.wmf"/><Relationship Id="rId5" Type="http://schemas.openxmlformats.org/officeDocument/2006/relationships/oleObject" Target="../embeddings/oleObject89.bin"/><Relationship Id="rId4" Type="http://schemas.openxmlformats.org/officeDocument/2006/relationships/image" Target="../media/image67.w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3.vml"/><Relationship Id="rId6" Type="http://schemas.openxmlformats.org/officeDocument/2006/relationships/image" Target="../media/image65.wmf"/><Relationship Id="rId5" Type="http://schemas.openxmlformats.org/officeDocument/2006/relationships/oleObject" Target="../embeddings/oleObject91.bin"/><Relationship Id="rId4" Type="http://schemas.openxmlformats.org/officeDocument/2006/relationships/image" Target="../media/image68.w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4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wmf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.wmf"/><Relationship Id="rId3" Type="http://schemas.openxmlformats.org/officeDocument/2006/relationships/oleObject" Target="../embeddings/oleObject92.bin"/><Relationship Id="rId7" Type="http://schemas.openxmlformats.org/officeDocument/2006/relationships/oleObject" Target="../embeddings/oleObject9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5.vml"/><Relationship Id="rId6" Type="http://schemas.openxmlformats.org/officeDocument/2006/relationships/image" Target="../media/image70.wmf"/><Relationship Id="rId5" Type="http://schemas.openxmlformats.org/officeDocument/2006/relationships/oleObject" Target="../embeddings/oleObject93.bin"/><Relationship Id="rId4" Type="http://schemas.openxmlformats.org/officeDocument/2006/relationships/image" Target="../media/image69.w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6.vml"/><Relationship Id="rId4" Type="http://schemas.openxmlformats.org/officeDocument/2006/relationships/image" Target="../media/image72.wmf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8.bin"/><Relationship Id="rId3" Type="http://schemas.openxmlformats.org/officeDocument/2006/relationships/image" Target="../media/image75.png"/><Relationship Id="rId7" Type="http://schemas.openxmlformats.org/officeDocument/2006/relationships/image" Target="../media/image73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7.vml"/><Relationship Id="rId6" Type="http://schemas.openxmlformats.org/officeDocument/2006/relationships/oleObject" Target="../embeddings/oleObject97.bin"/><Relationship Id="rId5" Type="http://schemas.openxmlformats.org/officeDocument/2006/relationships/image" Target="../media/image69.wmf"/><Relationship Id="rId4" Type="http://schemas.openxmlformats.org/officeDocument/2006/relationships/oleObject" Target="../embeddings/oleObject96.bin"/><Relationship Id="rId9" Type="http://schemas.openxmlformats.org/officeDocument/2006/relationships/image" Target="../media/image74.w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8.vml"/><Relationship Id="rId5" Type="http://schemas.openxmlformats.org/officeDocument/2006/relationships/image" Target="../media/image75.wmf"/><Relationship Id="rId4" Type="http://schemas.openxmlformats.org/officeDocument/2006/relationships/oleObject" Target="../embeddings/oleObject99.bin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jpe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jpeg"/><Relationship Id="rId7" Type="http://schemas.openxmlformats.org/officeDocument/2006/relationships/image" Target="../media/image78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9.vml"/><Relationship Id="rId6" Type="http://schemas.openxmlformats.org/officeDocument/2006/relationships/oleObject" Target="../embeddings/oleObject101.bin"/><Relationship Id="rId5" Type="http://schemas.openxmlformats.org/officeDocument/2006/relationships/image" Target="../media/image77.wmf"/><Relationship Id="rId4" Type="http://schemas.openxmlformats.org/officeDocument/2006/relationships/oleObject" Target="../embeddings/oleObject100.bin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0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wmf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2.wmf"/><Relationship Id="rId13" Type="http://schemas.openxmlformats.org/officeDocument/2006/relationships/oleObject" Target="../embeddings/oleObject107.bin"/><Relationship Id="rId3" Type="http://schemas.openxmlformats.org/officeDocument/2006/relationships/oleObject" Target="../embeddings/oleObject102.bin"/><Relationship Id="rId7" Type="http://schemas.openxmlformats.org/officeDocument/2006/relationships/oleObject" Target="../embeddings/oleObject104.bin"/><Relationship Id="rId12" Type="http://schemas.openxmlformats.org/officeDocument/2006/relationships/image" Target="../media/image84.w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86.wmf"/><Relationship Id="rId1" Type="http://schemas.openxmlformats.org/officeDocument/2006/relationships/vmlDrawing" Target="../drawings/vmlDrawing61.vml"/><Relationship Id="rId6" Type="http://schemas.openxmlformats.org/officeDocument/2006/relationships/image" Target="../media/image81.wmf"/><Relationship Id="rId11" Type="http://schemas.openxmlformats.org/officeDocument/2006/relationships/oleObject" Target="../embeddings/oleObject106.bin"/><Relationship Id="rId5" Type="http://schemas.openxmlformats.org/officeDocument/2006/relationships/oleObject" Target="../embeddings/oleObject103.bin"/><Relationship Id="rId15" Type="http://schemas.openxmlformats.org/officeDocument/2006/relationships/oleObject" Target="../embeddings/oleObject108.bin"/><Relationship Id="rId10" Type="http://schemas.openxmlformats.org/officeDocument/2006/relationships/image" Target="../media/image83.wmf"/><Relationship Id="rId4" Type="http://schemas.openxmlformats.org/officeDocument/2006/relationships/image" Target="../media/image80.wmf"/><Relationship Id="rId9" Type="http://schemas.openxmlformats.org/officeDocument/2006/relationships/oleObject" Target="../embeddings/oleObject105.bin"/><Relationship Id="rId14" Type="http://schemas.openxmlformats.org/officeDocument/2006/relationships/image" Target="../media/image85.wmf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2.vml"/><Relationship Id="rId5" Type="http://schemas.openxmlformats.org/officeDocument/2006/relationships/image" Target="../media/image88.png"/><Relationship Id="rId4" Type="http://schemas.openxmlformats.org/officeDocument/2006/relationships/image" Target="../media/image87.wmf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3.vml"/><Relationship Id="rId4" Type="http://schemas.openxmlformats.org/officeDocument/2006/relationships/image" Target="../media/image87.wm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4.vml"/><Relationship Id="rId5" Type="http://schemas.openxmlformats.org/officeDocument/2006/relationships/image" Target="../media/image89.png"/><Relationship Id="rId4" Type="http://schemas.openxmlformats.org/officeDocument/2006/relationships/image" Target="../media/image87.wmf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wmf"/><Relationship Id="rId3" Type="http://schemas.openxmlformats.org/officeDocument/2006/relationships/oleObject" Target="../embeddings/oleObject112.bin"/><Relationship Id="rId7" Type="http://schemas.openxmlformats.org/officeDocument/2006/relationships/oleObject" Target="../embeddings/oleObject114.bin"/><Relationship Id="rId12" Type="http://schemas.openxmlformats.org/officeDocument/2006/relationships/image" Target="../media/image92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5.vml"/><Relationship Id="rId6" Type="http://schemas.openxmlformats.org/officeDocument/2006/relationships/image" Target="../media/image89.wmf"/><Relationship Id="rId11" Type="http://schemas.openxmlformats.org/officeDocument/2006/relationships/oleObject" Target="../embeddings/oleObject116.bin"/><Relationship Id="rId5" Type="http://schemas.openxmlformats.org/officeDocument/2006/relationships/oleObject" Target="../embeddings/oleObject113.bin"/><Relationship Id="rId10" Type="http://schemas.openxmlformats.org/officeDocument/2006/relationships/image" Target="../media/image91.wmf"/><Relationship Id="rId4" Type="http://schemas.openxmlformats.org/officeDocument/2006/relationships/image" Target="../media/image88.wmf"/><Relationship Id="rId9" Type="http://schemas.openxmlformats.org/officeDocument/2006/relationships/oleObject" Target="../embeddings/oleObject115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5.wmf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wmf"/><Relationship Id="rId3" Type="http://schemas.openxmlformats.org/officeDocument/2006/relationships/oleObject" Target="../embeddings/oleObject112.bin"/><Relationship Id="rId7" Type="http://schemas.openxmlformats.org/officeDocument/2006/relationships/oleObject" Target="../embeddings/oleObject1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6.vml"/><Relationship Id="rId6" Type="http://schemas.openxmlformats.org/officeDocument/2006/relationships/image" Target="../media/image90.wmf"/><Relationship Id="rId5" Type="http://schemas.openxmlformats.org/officeDocument/2006/relationships/oleObject" Target="../embeddings/oleObject114.bin"/><Relationship Id="rId10" Type="http://schemas.openxmlformats.org/officeDocument/2006/relationships/image" Target="../media/image87.wmf"/><Relationship Id="rId4" Type="http://schemas.openxmlformats.org/officeDocument/2006/relationships/image" Target="../media/image88.wmf"/><Relationship Id="rId9" Type="http://schemas.openxmlformats.org/officeDocument/2006/relationships/oleObject" Target="../embeddings/oleObject111.bin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wmf"/><Relationship Id="rId3" Type="http://schemas.openxmlformats.org/officeDocument/2006/relationships/oleObject" Target="../embeddings/oleObject117.bin"/><Relationship Id="rId7" Type="http://schemas.openxmlformats.org/officeDocument/2006/relationships/oleObject" Target="../embeddings/oleObject11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7.vml"/><Relationship Id="rId6" Type="http://schemas.openxmlformats.org/officeDocument/2006/relationships/image" Target="../media/image87.wmf"/><Relationship Id="rId5" Type="http://schemas.openxmlformats.org/officeDocument/2006/relationships/oleObject" Target="../embeddings/oleObject111.bin"/><Relationship Id="rId10" Type="http://schemas.openxmlformats.org/officeDocument/2006/relationships/image" Target="../media/image88.wmf"/><Relationship Id="rId4" Type="http://schemas.openxmlformats.org/officeDocument/2006/relationships/image" Target="../media/image93.wmf"/><Relationship Id="rId9" Type="http://schemas.openxmlformats.org/officeDocument/2006/relationships/oleObject" Target="../embeddings/oleObject112.bin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5.wmf"/><Relationship Id="rId13" Type="http://schemas.openxmlformats.org/officeDocument/2006/relationships/oleObject" Target="../embeddings/oleObject123.bin"/><Relationship Id="rId18" Type="http://schemas.openxmlformats.org/officeDocument/2006/relationships/image" Target="../media/image100.wmf"/><Relationship Id="rId3" Type="http://schemas.openxmlformats.org/officeDocument/2006/relationships/oleObject" Target="../embeddings/oleObject118.bin"/><Relationship Id="rId21" Type="http://schemas.openxmlformats.org/officeDocument/2006/relationships/oleObject" Target="../embeddings/oleObject127.bin"/><Relationship Id="rId7" Type="http://schemas.openxmlformats.org/officeDocument/2006/relationships/oleObject" Target="../embeddings/oleObject120.bin"/><Relationship Id="rId12" Type="http://schemas.openxmlformats.org/officeDocument/2006/relationships/image" Target="../media/image97.wmf"/><Relationship Id="rId17" Type="http://schemas.openxmlformats.org/officeDocument/2006/relationships/oleObject" Target="../embeddings/oleObject125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99.wmf"/><Relationship Id="rId20" Type="http://schemas.openxmlformats.org/officeDocument/2006/relationships/image" Target="../media/image101.wmf"/><Relationship Id="rId1" Type="http://schemas.openxmlformats.org/officeDocument/2006/relationships/vmlDrawing" Target="../drawings/vmlDrawing68.vml"/><Relationship Id="rId6" Type="http://schemas.openxmlformats.org/officeDocument/2006/relationships/image" Target="../media/image94.wmf"/><Relationship Id="rId11" Type="http://schemas.openxmlformats.org/officeDocument/2006/relationships/oleObject" Target="../embeddings/oleObject122.bin"/><Relationship Id="rId5" Type="http://schemas.openxmlformats.org/officeDocument/2006/relationships/oleObject" Target="../embeddings/oleObject119.bin"/><Relationship Id="rId15" Type="http://schemas.openxmlformats.org/officeDocument/2006/relationships/oleObject" Target="../embeddings/oleObject124.bin"/><Relationship Id="rId10" Type="http://schemas.openxmlformats.org/officeDocument/2006/relationships/image" Target="../media/image96.wmf"/><Relationship Id="rId19" Type="http://schemas.openxmlformats.org/officeDocument/2006/relationships/oleObject" Target="../embeddings/oleObject126.bin"/><Relationship Id="rId4" Type="http://schemas.openxmlformats.org/officeDocument/2006/relationships/image" Target="../media/image93.wmf"/><Relationship Id="rId9" Type="http://schemas.openxmlformats.org/officeDocument/2006/relationships/oleObject" Target="../embeddings/oleObject121.bin"/><Relationship Id="rId14" Type="http://schemas.openxmlformats.org/officeDocument/2006/relationships/image" Target="../media/image98.wmf"/><Relationship Id="rId22" Type="http://schemas.openxmlformats.org/officeDocument/2006/relationships/image" Target="../media/image102.wmf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3.wmf"/><Relationship Id="rId3" Type="http://schemas.openxmlformats.org/officeDocument/2006/relationships/oleObject" Target="../embeddings/oleObject111.bin"/><Relationship Id="rId7" Type="http://schemas.openxmlformats.org/officeDocument/2006/relationships/oleObject" Target="../embeddings/oleObject12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9.vml"/><Relationship Id="rId6" Type="http://schemas.openxmlformats.org/officeDocument/2006/relationships/image" Target="../media/image90.wmf"/><Relationship Id="rId5" Type="http://schemas.openxmlformats.org/officeDocument/2006/relationships/oleObject" Target="../embeddings/oleObject114.bin"/><Relationship Id="rId4" Type="http://schemas.openxmlformats.org/officeDocument/2006/relationships/image" Target="../media/image87.wmf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4.bin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92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0.vml"/><Relationship Id="rId6" Type="http://schemas.openxmlformats.org/officeDocument/2006/relationships/oleObject" Target="../embeddings/oleObject116.bin"/><Relationship Id="rId5" Type="http://schemas.openxmlformats.org/officeDocument/2006/relationships/image" Target="../media/image93.wmf"/><Relationship Id="rId4" Type="http://schemas.openxmlformats.org/officeDocument/2006/relationships/oleObject" Target="../embeddings/oleObject117.bin"/><Relationship Id="rId9" Type="http://schemas.openxmlformats.org/officeDocument/2006/relationships/image" Target="../media/image90.wmf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71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wmf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1.bin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05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2.vml"/><Relationship Id="rId6" Type="http://schemas.openxmlformats.org/officeDocument/2006/relationships/oleObject" Target="../embeddings/oleObject130.bin"/><Relationship Id="rId5" Type="http://schemas.openxmlformats.org/officeDocument/2006/relationships/image" Target="../media/image104.wmf"/><Relationship Id="rId4" Type="http://schemas.openxmlformats.org/officeDocument/2006/relationships/oleObject" Target="../embeddings/oleObject129.bin"/><Relationship Id="rId9" Type="http://schemas.openxmlformats.org/officeDocument/2006/relationships/image" Target="../media/image106.wmf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wmf"/><Relationship Id="rId3" Type="http://schemas.openxmlformats.org/officeDocument/2006/relationships/oleObject" Target="../embeddings/oleObject5.bin"/><Relationship Id="rId7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5.wmf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pn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08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3.vml"/><Relationship Id="rId6" Type="http://schemas.openxmlformats.org/officeDocument/2006/relationships/oleObject" Target="../embeddings/oleObject133.bin"/><Relationship Id="rId5" Type="http://schemas.openxmlformats.org/officeDocument/2006/relationships/image" Target="../media/image107.wmf"/><Relationship Id="rId4" Type="http://schemas.openxmlformats.org/officeDocument/2006/relationships/oleObject" Target="../embeddings/oleObject132.bin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4.vml"/><Relationship Id="rId4" Type="http://schemas.openxmlformats.org/officeDocument/2006/relationships/image" Target="../media/image109.wmf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5.vml"/><Relationship Id="rId6" Type="http://schemas.openxmlformats.org/officeDocument/2006/relationships/image" Target="../media/image104.wmf"/><Relationship Id="rId5" Type="http://schemas.openxmlformats.org/officeDocument/2006/relationships/oleObject" Target="../embeddings/oleObject136.bin"/><Relationship Id="rId4" Type="http://schemas.openxmlformats.org/officeDocument/2006/relationships/image" Target="../media/image110.wmf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6.vml"/><Relationship Id="rId6" Type="http://schemas.openxmlformats.org/officeDocument/2006/relationships/image" Target="../media/image104.wmf"/><Relationship Id="rId5" Type="http://schemas.openxmlformats.org/officeDocument/2006/relationships/oleObject" Target="../embeddings/oleObject136.bin"/><Relationship Id="rId4" Type="http://schemas.openxmlformats.org/officeDocument/2006/relationships/image" Target="../media/image111.wmf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7.vml"/><Relationship Id="rId6" Type="http://schemas.openxmlformats.org/officeDocument/2006/relationships/image" Target="../media/image113.wmf"/><Relationship Id="rId5" Type="http://schemas.openxmlformats.org/officeDocument/2006/relationships/oleObject" Target="../embeddings/oleObject139.bin"/><Relationship Id="rId4" Type="http://schemas.openxmlformats.org/officeDocument/2006/relationships/image" Target="../media/image112.wmf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2.bin"/><Relationship Id="rId3" Type="http://schemas.openxmlformats.org/officeDocument/2006/relationships/oleObject" Target="../embeddings/oleObject140.bin"/><Relationship Id="rId7" Type="http://schemas.openxmlformats.org/officeDocument/2006/relationships/image" Target="../media/image11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8.vml"/><Relationship Id="rId6" Type="http://schemas.openxmlformats.org/officeDocument/2006/relationships/image" Target="../media/image113.wmf"/><Relationship Id="rId5" Type="http://schemas.openxmlformats.org/officeDocument/2006/relationships/oleObject" Target="../embeddings/oleObject141.bin"/><Relationship Id="rId4" Type="http://schemas.openxmlformats.org/officeDocument/2006/relationships/image" Target="../media/image112.wmf"/><Relationship Id="rId9" Type="http://schemas.openxmlformats.org/officeDocument/2006/relationships/image" Target="../media/image114.wmf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9.vml"/><Relationship Id="rId6" Type="http://schemas.openxmlformats.org/officeDocument/2006/relationships/image" Target="../media/image104.wmf"/><Relationship Id="rId5" Type="http://schemas.openxmlformats.org/officeDocument/2006/relationships/oleObject" Target="../embeddings/oleObject136.bin"/><Relationship Id="rId4" Type="http://schemas.openxmlformats.org/officeDocument/2006/relationships/image" Target="../media/image115.wmf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0.vml"/><Relationship Id="rId6" Type="http://schemas.openxmlformats.org/officeDocument/2006/relationships/image" Target="../media/image117.wmf"/><Relationship Id="rId5" Type="http://schemas.openxmlformats.org/officeDocument/2006/relationships/oleObject" Target="../embeddings/oleObject145.bin"/><Relationship Id="rId4" Type="http://schemas.openxmlformats.org/officeDocument/2006/relationships/image" Target="../media/image116.wmf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1.vml"/><Relationship Id="rId6" Type="http://schemas.openxmlformats.org/officeDocument/2006/relationships/image" Target="../media/image117.wmf"/><Relationship Id="rId5" Type="http://schemas.openxmlformats.org/officeDocument/2006/relationships/oleObject" Target="../embeddings/oleObject147.bin"/><Relationship Id="rId4" Type="http://schemas.openxmlformats.org/officeDocument/2006/relationships/image" Target="../media/image116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2D5DE59-B596-4C51-824D-3EC11F8FFF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2294787"/>
              </p:ext>
            </p:extLst>
          </p:nvPr>
        </p:nvGraphicFramePr>
        <p:xfrm>
          <a:off x="6772934" y="42204"/>
          <a:ext cx="5376862" cy="66910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22" name="Bitmap Image" r:id="rId3" imgW="4048200" imgH="4809960" progId="PBrush">
                  <p:embed/>
                </p:oleObj>
              </mc:Choice>
              <mc:Fallback>
                <p:oleObj name="Bitmap Image" r:id="rId3" imgW="4048200" imgH="4809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72934" y="42204"/>
                        <a:ext cx="5376862" cy="6691086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5171453-B217-4954-BFBB-49F34C3922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819483"/>
              </p:ext>
            </p:extLst>
          </p:nvPr>
        </p:nvGraphicFramePr>
        <p:xfrm>
          <a:off x="154927" y="79828"/>
          <a:ext cx="6513159" cy="66294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23" name="Bitmap Image" r:id="rId5" imgW="4124160" imgH="4105440" progId="PBrush">
                  <p:embed/>
                </p:oleObj>
              </mc:Choice>
              <mc:Fallback>
                <p:oleObj name="Bitmap Image" r:id="rId5" imgW="4124160" imgH="4105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4927" y="79828"/>
                        <a:ext cx="6513159" cy="662944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83173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7AD6D4-4CA4-4478-8D8D-3C1D8F7D26BA}"/>
              </a:ext>
            </a:extLst>
          </p:cNvPr>
          <p:cNvSpPr txBox="1"/>
          <p:nvPr/>
        </p:nvSpPr>
        <p:spPr>
          <a:xfrm>
            <a:off x="0" y="0"/>
            <a:ext cx="244913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Expressing Syntax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D0EF8E-3330-4214-9137-36B6C9E31C00}"/>
              </a:ext>
            </a:extLst>
          </p:cNvPr>
          <p:cNvSpPr txBox="1"/>
          <p:nvPr/>
        </p:nvSpPr>
        <p:spPr>
          <a:xfrm>
            <a:off x="2717800" y="46166"/>
            <a:ext cx="3124200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Why Not Regular Expressions?</a:t>
            </a:r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FE64B26-632D-412C-BF95-C2E13BC7726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7250390"/>
              </p:ext>
            </p:extLst>
          </p:nvPr>
        </p:nvGraphicFramePr>
        <p:xfrm>
          <a:off x="1049567" y="622612"/>
          <a:ext cx="7272211" cy="10861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07" name="Bitmap Image" r:id="rId3" imgW="4400640" imgH="657360" progId="PBrush">
                  <p:embed/>
                </p:oleObj>
              </mc:Choice>
              <mc:Fallback>
                <p:oleObj name="Bitmap Image" r:id="rId3" imgW="4400640" imgH="657360" progId="PBrush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928D024B-B819-4674-B69E-7BEF2C3702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49567" y="622612"/>
                        <a:ext cx="7272211" cy="1086109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2F24323-B578-4828-A7D4-7BF1107E9339}"/>
              </a:ext>
            </a:extLst>
          </p:cNvPr>
          <p:cNvSpPr txBox="1"/>
          <p:nvPr/>
        </p:nvSpPr>
        <p:spPr>
          <a:xfrm>
            <a:off x="494070" y="1869668"/>
            <a:ext cx="11584859" cy="452431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This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RE</a:t>
            </a:r>
            <a:r>
              <a:rPr lang="en-US" sz="240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matches both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“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LetterGothic"/>
              </a:rPr>
              <a:t>a + b × c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” </a:t>
            </a:r>
            <a:r>
              <a:rPr lang="en-US" sz="2400" b="0" i="0" u="none" strike="noStrike" baseline="0" dirty="0">
                <a:latin typeface="Times-Roman"/>
              </a:rPr>
              <a:t>and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“( a + b ) × c.”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It will match any correctly parenthesized expression over variables and the four operators in the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RE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Unfortunately, it also matches many syntactically incorrect expressions, </a:t>
            </a:r>
          </a:p>
          <a:p>
            <a:pPr algn="just"/>
            <a:r>
              <a:rPr lang="en-US" sz="2400" b="0" i="0" u="none" strike="noStrike" baseline="0" dirty="0">
                <a:latin typeface="Times-Roman"/>
              </a:rPr>
              <a:t>                such as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“a + ( b × c” </a:t>
            </a:r>
            <a:r>
              <a:rPr lang="en-US" sz="2400" dirty="0">
                <a:latin typeface="Times-Roman"/>
              </a:rPr>
              <a:t>and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 “a + b ) × c ).” </a:t>
            </a:r>
          </a:p>
          <a:p>
            <a:pPr algn="just"/>
            <a:endParaRPr lang="en-US" sz="2400" b="1" i="1" u="none" strike="noStrike" baseline="0" dirty="0">
              <a:solidFill>
                <a:srgbClr val="FF0000"/>
              </a:solidFill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In fact, we cannot write an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RE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that will match all expressions with balanced parentheses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This fact is a fundamental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limitation of REs;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31497438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7CAB0CE-2150-4552-B448-C12DFB1C89ED}"/>
              </a:ext>
            </a:extLst>
          </p:cNvPr>
          <p:cNvSpPr txBox="1"/>
          <p:nvPr/>
        </p:nvSpPr>
        <p:spPr>
          <a:xfrm>
            <a:off x="0" y="0"/>
            <a:ext cx="391243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Constructing the Canonical Collection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5CC56B-C035-4645-B7B4-46A13FA1075E}"/>
              </a:ext>
            </a:extLst>
          </p:cNvPr>
          <p:cNvSpPr txBox="1"/>
          <p:nvPr/>
        </p:nvSpPr>
        <p:spPr>
          <a:xfrm>
            <a:off x="4212236" y="0"/>
            <a:ext cx="218856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The </a:t>
            </a:r>
            <a:r>
              <a:rPr lang="en-US" sz="1400" b="0" i="0" u="none" strike="noStrike" baseline="0" dirty="0" err="1">
                <a:latin typeface="LetterGothic"/>
              </a:rPr>
              <a:t>goto</a:t>
            </a:r>
            <a:r>
              <a:rPr lang="en-US" sz="1400" b="0" i="0" u="none" strike="noStrike" baseline="0" dirty="0">
                <a:latin typeface="LetterGothic"/>
              </a:rPr>
              <a:t> </a:t>
            </a:r>
            <a:r>
              <a:rPr lang="en-US" sz="1800" b="1" i="1" u="none" strike="noStrike" baseline="0" dirty="0">
                <a:latin typeface="Myriad-BoldItalic"/>
              </a:rPr>
              <a:t>Procedure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2230F8-1423-46AF-987C-AAAE970CD86B}"/>
              </a:ext>
            </a:extLst>
          </p:cNvPr>
          <p:cNvSpPr txBox="1"/>
          <p:nvPr/>
        </p:nvSpPr>
        <p:spPr>
          <a:xfrm>
            <a:off x="0" y="506185"/>
            <a:ext cx="6115986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100" b="0" i="0" u="none" strike="noStrike" baseline="0" dirty="0">
                <a:latin typeface="Times-Roman"/>
              </a:rPr>
              <a:t>Given the initial set for the parentheses grammar,</a:t>
            </a:r>
            <a:endParaRPr lang="en-US" sz="2100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0CDED3B-DE0B-4401-808D-6E6620B9BFC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9558871"/>
              </p:ext>
            </p:extLst>
          </p:nvPr>
        </p:nvGraphicFramePr>
        <p:xfrm>
          <a:off x="571406" y="912008"/>
          <a:ext cx="9470224" cy="13624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09" name="Bitmap Image" r:id="rId4" imgW="6753240" imgH="971640" progId="PBrush">
                  <p:embed/>
                </p:oleObj>
              </mc:Choice>
              <mc:Fallback>
                <p:oleObj name="Bitmap Image" r:id="rId4" imgW="6753240" imgH="971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71406" y="912008"/>
                        <a:ext cx="9470224" cy="136243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DD10594-F575-41A4-A40B-E2FBAB6D4D2F}"/>
              </a:ext>
            </a:extLst>
          </p:cNvPr>
          <p:cNvSpPr txBox="1"/>
          <p:nvPr/>
        </p:nvSpPr>
        <p:spPr>
          <a:xfrm>
            <a:off x="284814" y="2447782"/>
            <a:ext cx="1116767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100" b="0" i="0" u="none" strike="noStrike" baseline="0" dirty="0">
                <a:latin typeface="Times-Roman"/>
              </a:rPr>
              <a:t>we can derive the state of the parser after it recognizes an initial </a:t>
            </a:r>
            <a:r>
              <a:rPr lang="en-US" sz="2100" b="1" i="1" u="none" strike="noStrike" baseline="0" dirty="0">
                <a:solidFill>
                  <a:srgbClr val="FF0000"/>
                </a:solidFill>
                <a:latin typeface="Times-Roman"/>
              </a:rPr>
              <a:t>“</a:t>
            </a:r>
            <a:r>
              <a:rPr lang="en-US" sz="2100" b="1" i="1" u="none" strike="noStrike" baseline="0" dirty="0">
                <a:solidFill>
                  <a:srgbClr val="FF0000"/>
                </a:solidFill>
                <a:latin typeface="LetterGothic"/>
              </a:rPr>
              <a:t>(“ </a:t>
            </a:r>
            <a:r>
              <a:rPr lang="en-US" sz="2100" b="0" i="0" u="none" strike="noStrike" baseline="0" dirty="0">
                <a:latin typeface="Times-Roman"/>
              </a:rPr>
              <a:t>by computing </a:t>
            </a:r>
            <a:r>
              <a:rPr lang="en-US" sz="2100" b="1" i="1" dirty="0" err="1">
                <a:solidFill>
                  <a:srgbClr val="FF0000"/>
                </a:solidFill>
                <a:latin typeface="Times-Roman"/>
              </a:rPr>
              <a:t>goto</a:t>
            </a:r>
            <a:r>
              <a:rPr lang="en-US" sz="2100" b="1" i="1" dirty="0">
                <a:solidFill>
                  <a:srgbClr val="FF0000"/>
                </a:solidFill>
                <a:latin typeface="Times-Roman"/>
              </a:rPr>
              <a:t>(cc0, “(“ ).</a:t>
            </a:r>
          </a:p>
          <a:p>
            <a:pPr algn="l"/>
            <a:r>
              <a:rPr lang="en-US" sz="2100" b="1" i="1" dirty="0">
                <a:latin typeface="Times-Roman"/>
              </a:rPr>
              <a:t>It returns…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E1AFB5E3-9D4C-472E-8D94-5CA06D2BF0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146909"/>
              </p:ext>
            </p:extLst>
          </p:nvPr>
        </p:nvGraphicFramePr>
        <p:xfrm>
          <a:off x="1956217" y="2941495"/>
          <a:ext cx="8883940" cy="116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10" name="Bitmap Image" r:id="rId6" imgW="5819760" imgH="762120" progId="PBrush">
                  <p:embed/>
                </p:oleObj>
              </mc:Choice>
              <mc:Fallback>
                <p:oleObj name="Bitmap Image" r:id="rId6" imgW="5819760" imgH="762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956217" y="2941495"/>
                        <a:ext cx="8883940" cy="1163200"/>
                      </a:xfrm>
                      <a:prstGeom prst="rect">
                        <a:avLst/>
                      </a:prstGeom>
                      <a:ln>
                        <a:solidFill>
                          <a:srgbClr val="00B05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833AA3F0-D81F-4D78-BF73-0D7FE02B1D4C}"/>
              </a:ext>
            </a:extLst>
          </p:cNvPr>
          <p:cNvSpPr txBox="1"/>
          <p:nvPr/>
        </p:nvSpPr>
        <p:spPr>
          <a:xfrm>
            <a:off x="132773" y="4170065"/>
            <a:ext cx="796191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0" i="0" u="none" strike="noStrike" baseline="0" dirty="0">
                <a:latin typeface="Times-Roman"/>
              </a:rPr>
              <a:t>The inner loop finds four items that have </a:t>
            </a:r>
            <a:r>
              <a:rPr lang="en-US" sz="2000" b="1" i="1" dirty="0">
                <a:solidFill>
                  <a:srgbClr val="FF0000"/>
                </a:solidFill>
                <a:latin typeface="Times-RomanSC"/>
              </a:rPr>
              <a:t>•</a:t>
            </a:r>
            <a:r>
              <a:rPr lang="en-US" sz="2000" b="0" i="0" u="none" strike="noStrike" baseline="0" dirty="0">
                <a:latin typeface="MTSY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before “</a:t>
            </a:r>
            <a:r>
              <a:rPr lang="en-US" sz="2000" b="0" i="0" u="none" strike="noStrike" baseline="0" dirty="0">
                <a:latin typeface="LetterGothic"/>
              </a:rPr>
              <a:t>(“</a:t>
            </a:r>
            <a:r>
              <a:rPr lang="en-US" sz="2000" b="0" i="0" u="none" strike="noStrike" baseline="0" dirty="0">
                <a:latin typeface="Times-Roman"/>
              </a:rPr>
              <a:t>.</a:t>
            </a:r>
          </a:p>
          <a:p>
            <a:pPr algn="l"/>
            <a:endParaRPr lang="en-US" sz="2000" b="0" i="0" u="none" strike="noStrike" baseline="0" dirty="0">
              <a:latin typeface="Times-Roman"/>
            </a:endParaRPr>
          </a:p>
          <a:p>
            <a:pPr algn="l"/>
            <a:r>
              <a:rPr lang="en-US" sz="2000" b="1" i="1" u="none" strike="noStrike" baseline="0" dirty="0" err="1">
                <a:solidFill>
                  <a:srgbClr val="FF0000"/>
                </a:solidFill>
                <a:latin typeface="LetterGothic-Slant_167"/>
              </a:rPr>
              <a:t>Goto</a:t>
            </a:r>
            <a:r>
              <a:rPr lang="en-US" sz="2000" b="0" i="0" u="none" strike="noStrike" baseline="0" dirty="0">
                <a:latin typeface="LetterGothic-Slant_167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creates a new item for each, with the </a:t>
            </a:r>
            <a:r>
              <a:rPr lang="en-US" sz="2000" b="1" i="1" dirty="0">
                <a:solidFill>
                  <a:srgbClr val="FF0000"/>
                </a:solidFill>
                <a:latin typeface="Times-RomanSC"/>
              </a:rPr>
              <a:t>•</a:t>
            </a:r>
            <a:r>
              <a:rPr lang="en-US" sz="2000" b="0" i="0" u="none" strike="noStrike" baseline="0" dirty="0">
                <a:latin typeface="MTSY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advanced beyond “</a:t>
            </a:r>
            <a:r>
              <a:rPr lang="en-US" sz="2000" b="0" i="0" u="none" strike="noStrike" baseline="0" dirty="0">
                <a:latin typeface="LetterGothic"/>
              </a:rPr>
              <a:t>(“</a:t>
            </a:r>
            <a:r>
              <a:rPr lang="en-US" sz="2000" b="0" i="0" u="none" strike="noStrike" baseline="0" dirty="0">
                <a:latin typeface="Times-Roman"/>
              </a:rPr>
              <a:t>.</a:t>
            </a:r>
          </a:p>
          <a:p>
            <a:pPr algn="l"/>
            <a:endParaRPr lang="en-US" sz="2000" dirty="0">
              <a:latin typeface="Times-Roman"/>
            </a:endParaRPr>
          </a:p>
          <a:p>
            <a:pPr algn="l"/>
            <a:r>
              <a:rPr lang="en-US" sz="2000" b="1" i="1" dirty="0">
                <a:solidFill>
                  <a:srgbClr val="FF0000"/>
                </a:solidFill>
                <a:latin typeface="LetterGothic-Slant_167"/>
              </a:rPr>
              <a:t>Closure</a:t>
            </a:r>
            <a:r>
              <a:rPr lang="en-US" sz="2000" b="0" i="0" u="none" strike="noStrike" baseline="0" dirty="0">
                <a:latin typeface="LetterGothi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adds two more items, generated from the items with </a:t>
            </a:r>
            <a:r>
              <a:rPr lang="en-US" sz="2000" b="1" i="1" dirty="0">
                <a:solidFill>
                  <a:srgbClr val="FF0000"/>
                </a:solidFill>
                <a:latin typeface="Times-RomanSC"/>
              </a:rPr>
              <a:t>•</a:t>
            </a:r>
            <a:r>
              <a:rPr lang="en-US" sz="2000" b="0" i="0" u="none" strike="noStrike" baseline="0" dirty="0">
                <a:latin typeface="Times-Roman"/>
              </a:rPr>
              <a:t> </a:t>
            </a:r>
            <a:r>
              <a:rPr lang="en-US" sz="2000" b="0" i="0" u="none" strike="noStrike" baseline="0" dirty="0">
                <a:latin typeface="MTSY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before </a:t>
            </a:r>
            <a:r>
              <a:rPr lang="en-US" sz="2000" b="0" i="1" u="none" strike="noStrike" baseline="0" dirty="0">
                <a:latin typeface="Times-Italic"/>
              </a:rPr>
              <a:t>Pair</a:t>
            </a:r>
            <a:r>
              <a:rPr lang="en-US" sz="2000" b="0" i="0" u="none" strike="noStrike" baseline="0" dirty="0">
                <a:latin typeface="Times-Roman"/>
              </a:rPr>
              <a:t>. </a:t>
            </a:r>
          </a:p>
          <a:p>
            <a:pPr algn="l"/>
            <a:r>
              <a:rPr lang="en-US" sz="2000" b="0" i="0" u="none" strike="noStrike" baseline="0" dirty="0">
                <a:latin typeface="Times-Roman"/>
              </a:rPr>
              <a:t>These items introduce the lookahead symbol “</a:t>
            </a:r>
            <a:r>
              <a:rPr lang="en-US" sz="2000" b="0" i="0" u="none" strike="noStrike" baseline="0" dirty="0">
                <a:latin typeface="LetterGothic"/>
              </a:rPr>
              <a:t>)”</a:t>
            </a:r>
            <a:r>
              <a:rPr lang="en-US" sz="2000" b="0" i="0" u="none" strike="noStrike" baseline="0" dirty="0">
                <a:latin typeface="Times-Roman"/>
              </a:rPr>
              <a:t>. </a:t>
            </a:r>
          </a:p>
          <a:p>
            <a:pPr algn="l"/>
            <a:endParaRPr lang="en-US" sz="2000" b="0" i="0" u="none" strike="noStrike" baseline="0" dirty="0">
              <a:latin typeface="Times-Roman"/>
            </a:endParaRPr>
          </a:p>
          <a:p>
            <a:pPr algn="l"/>
            <a:r>
              <a:rPr lang="en-US" sz="2000" b="0" i="0" u="none" strike="noStrike" baseline="0" dirty="0">
                <a:latin typeface="Times-Roman"/>
              </a:rPr>
              <a:t>Thus, </a:t>
            </a:r>
            <a:r>
              <a:rPr lang="en-US" sz="2000" b="1" i="1" u="none" strike="noStrike" baseline="0" dirty="0" err="1">
                <a:solidFill>
                  <a:srgbClr val="FF0000"/>
                </a:solidFill>
                <a:latin typeface="LetterGothic-Slant_167"/>
              </a:rPr>
              <a:t>goto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(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SC"/>
              </a:rPr>
              <a:t>cc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0,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LetterGothic"/>
              </a:rPr>
              <a:t>(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) </a:t>
            </a:r>
            <a:r>
              <a:rPr lang="en-US" sz="2000" b="0" i="0" u="none" strike="noStrike" baseline="0" dirty="0">
                <a:latin typeface="Times-Roman"/>
              </a:rPr>
              <a:t>returns above result.</a:t>
            </a:r>
            <a:endParaRPr lang="en-US" sz="20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FF0BCDC0-A9F9-426E-9AB6-EBDEA29CB3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2021011"/>
              </p:ext>
            </p:extLst>
          </p:nvPr>
        </p:nvGraphicFramePr>
        <p:xfrm>
          <a:off x="7888043" y="4300805"/>
          <a:ext cx="4307174" cy="16619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5011" name="Bitmap Image" r:id="rId8" imgW="4714920" imgH="1819440" progId="PBrush">
                  <p:embed/>
                </p:oleObj>
              </mc:Choice>
              <mc:Fallback>
                <p:oleObj name="Bitmap Image" r:id="rId8" imgW="4714920" imgH="181944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AA37A51D-44EC-48FF-A91F-26998FB602D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888043" y="4300805"/>
                        <a:ext cx="4307174" cy="1661960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35162035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7CAB0CE-2150-4552-B448-C12DFB1C89ED}"/>
              </a:ext>
            </a:extLst>
          </p:cNvPr>
          <p:cNvSpPr txBox="1"/>
          <p:nvPr/>
        </p:nvSpPr>
        <p:spPr>
          <a:xfrm>
            <a:off x="0" y="0"/>
            <a:ext cx="391243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Constructing the Canonical Collection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5CC56B-C035-4645-B7B4-46A13FA1075E}"/>
              </a:ext>
            </a:extLst>
          </p:cNvPr>
          <p:cNvSpPr txBox="1"/>
          <p:nvPr/>
        </p:nvSpPr>
        <p:spPr>
          <a:xfrm>
            <a:off x="4212236" y="0"/>
            <a:ext cx="218856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The </a:t>
            </a:r>
            <a:r>
              <a:rPr lang="en-US" sz="1400" b="0" i="0" u="none" strike="noStrike" baseline="0" dirty="0" err="1">
                <a:latin typeface="LetterGothic"/>
              </a:rPr>
              <a:t>goto</a:t>
            </a:r>
            <a:r>
              <a:rPr lang="en-US" sz="1400" b="0" i="0" u="none" strike="noStrike" baseline="0" dirty="0">
                <a:latin typeface="LetterGothic"/>
              </a:rPr>
              <a:t> </a:t>
            </a:r>
            <a:r>
              <a:rPr lang="en-US" sz="1800" b="1" i="1" u="none" strike="noStrike" baseline="0" dirty="0">
                <a:latin typeface="Myriad-BoldItalic"/>
              </a:rPr>
              <a:t>Procedure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F8B079-BC09-4A4F-8462-75CF497134BE}"/>
              </a:ext>
            </a:extLst>
          </p:cNvPr>
          <p:cNvSpPr txBox="1"/>
          <p:nvPr/>
        </p:nvSpPr>
        <p:spPr>
          <a:xfrm>
            <a:off x="164892" y="963358"/>
            <a:ext cx="11902190" cy="35394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>
                <a:latin typeface="Times-Roman"/>
              </a:rPr>
              <a:t>To find the set of states that derive directly from some state such as </a:t>
            </a:r>
            <a:r>
              <a:rPr lang="en-US" sz="2800" b="1" i="1" u="none" strike="noStrike" baseline="0" dirty="0">
                <a:solidFill>
                  <a:srgbClr val="FF0000"/>
                </a:solidFill>
                <a:latin typeface="Times-RomanSC"/>
              </a:rPr>
              <a:t>cc</a:t>
            </a:r>
            <a:r>
              <a:rPr lang="en-US" sz="1050" b="1" i="1" u="none" strike="noStrike" baseline="0" dirty="0">
                <a:solidFill>
                  <a:srgbClr val="FF0000"/>
                </a:solidFill>
                <a:latin typeface="Times-Roman"/>
              </a:rPr>
              <a:t>0</a:t>
            </a:r>
            <a:r>
              <a:rPr lang="en-US" sz="2800" b="0" i="0" u="none" strike="noStrike" baseline="0" dirty="0">
                <a:latin typeface="Times-Roman"/>
              </a:rPr>
              <a:t>, the algorithm can compute </a:t>
            </a:r>
            <a:r>
              <a:rPr lang="en-US" sz="2400" b="1" i="1" u="none" strike="noStrike" baseline="0" dirty="0" err="1">
                <a:solidFill>
                  <a:srgbClr val="FF0000"/>
                </a:solidFill>
                <a:latin typeface="LetterGothic-Slant_167"/>
              </a:rPr>
              <a:t>goto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LetterGothic"/>
              </a:rPr>
              <a:t>(</a:t>
            </a:r>
            <a:r>
              <a:rPr lang="en-US" sz="2800" b="1" i="1" u="none" strike="noStrike" baseline="0" dirty="0">
                <a:solidFill>
                  <a:srgbClr val="FF0000"/>
                </a:solidFill>
                <a:latin typeface="Times-RomanSC"/>
              </a:rPr>
              <a:t>cc</a:t>
            </a:r>
            <a:r>
              <a:rPr lang="en-US" sz="1050" b="1" i="1" u="none" strike="noStrike" baseline="0" dirty="0">
                <a:solidFill>
                  <a:srgbClr val="FF0000"/>
                </a:solidFill>
                <a:latin typeface="Times-Roman"/>
              </a:rPr>
              <a:t>0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LetterGothic"/>
              </a:rPr>
              <a:t>,</a:t>
            </a:r>
            <a:r>
              <a:rPr lang="en-US" sz="2800" b="1" i="1" u="none" strike="noStrike" baseline="0" dirty="0">
                <a:solidFill>
                  <a:srgbClr val="FF0000"/>
                </a:solidFill>
                <a:latin typeface="Times-Italic"/>
              </a:rPr>
              <a:t>x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LetterGothic"/>
              </a:rPr>
              <a:t>)</a:t>
            </a:r>
            <a:r>
              <a:rPr lang="en-US" sz="2400" b="0" i="0" u="none" strike="noStrike" baseline="0" dirty="0">
                <a:latin typeface="LetterGothic"/>
              </a:rPr>
              <a:t> </a:t>
            </a:r>
            <a:r>
              <a:rPr lang="en-US" sz="2800" b="0" i="0" u="none" strike="noStrike" baseline="0" dirty="0">
                <a:latin typeface="Times-Roman"/>
              </a:rPr>
              <a:t>for each </a:t>
            </a:r>
            <a:r>
              <a:rPr lang="en-US" sz="2400" b="1" i="1" dirty="0">
                <a:solidFill>
                  <a:srgbClr val="FF0000"/>
                </a:solidFill>
                <a:latin typeface="LetterGothic-Slant_167"/>
              </a:rPr>
              <a:t>x</a:t>
            </a:r>
            <a:r>
              <a:rPr lang="en-US" sz="2800" b="0" i="1" u="none" strike="noStrike" baseline="0" dirty="0">
                <a:latin typeface="Times-Italic"/>
              </a:rPr>
              <a:t> </a:t>
            </a:r>
            <a:r>
              <a:rPr lang="en-US" sz="2800" b="0" i="0" u="none" strike="noStrike" baseline="0" dirty="0">
                <a:latin typeface="Times-Roman"/>
              </a:rPr>
              <a:t>that occurs after a</a:t>
            </a:r>
            <a:r>
              <a:rPr lang="en-US" sz="2800" b="1" i="1" dirty="0">
                <a:solidFill>
                  <a:srgbClr val="FF0000"/>
                </a:solidFill>
                <a:latin typeface="Times-RomanSC"/>
              </a:rPr>
              <a:t> •</a:t>
            </a:r>
            <a:r>
              <a:rPr lang="en-US" sz="2800" b="0" i="0" u="none" strike="noStrike" baseline="0" dirty="0">
                <a:latin typeface="Times-Roman"/>
              </a:rPr>
              <a:t> </a:t>
            </a:r>
            <a:r>
              <a:rPr lang="en-US" sz="2800" b="0" i="0" u="none" strike="noStrike" baseline="0" dirty="0">
                <a:latin typeface="MTSY"/>
              </a:rPr>
              <a:t> </a:t>
            </a:r>
            <a:r>
              <a:rPr lang="en-US" sz="2800" b="0" i="0" u="none" strike="noStrike" baseline="0" dirty="0">
                <a:latin typeface="Times-Roman"/>
              </a:rPr>
              <a:t>in an item in </a:t>
            </a:r>
            <a:r>
              <a:rPr lang="en-US" sz="2800" b="0" i="1" u="none" strike="noStrike" baseline="0" dirty="0">
                <a:solidFill>
                  <a:srgbClr val="FF0000"/>
                </a:solidFill>
                <a:latin typeface="Times-RomanSC"/>
              </a:rPr>
              <a:t>cc</a:t>
            </a:r>
            <a:r>
              <a:rPr lang="en-US" sz="1050" b="0" i="1" u="none" strike="noStrike" baseline="0" dirty="0">
                <a:solidFill>
                  <a:srgbClr val="FF0000"/>
                </a:solidFill>
                <a:latin typeface="Times-Roman"/>
              </a:rPr>
              <a:t>0</a:t>
            </a:r>
            <a:r>
              <a:rPr lang="en-US" sz="2800" b="0" i="0" u="none" strike="noStrike" baseline="0" dirty="0">
                <a:latin typeface="Times-Roman"/>
              </a:rPr>
              <a:t>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 dirty="0">
              <a:latin typeface="Times-Roman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>
                <a:latin typeface="Times-Roman"/>
              </a:rPr>
              <a:t>This produces all the sets that are one symbol away from </a:t>
            </a:r>
            <a:r>
              <a:rPr lang="en-US" sz="2800" b="1" i="1" u="none" strike="noStrike" baseline="0" dirty="0">
                <a:solidFill>
                  <a:srgbClr val="FF0000"/>
                </a:solidFill>
                <a:latin typeface="Times-RomanSC"/>
              </a:rPr>
              <a:t>cc</a:t>
            </a:r>
            <a:r>
              <a:rPr lang="en-US" sz="1050" b="1" i="1" u="none" strike="noStrike" baseline="0" dirty="0">
                <a:solidFill>
                  <a:srgbClr val="FF0000"/>
                </a:solidFill>
                <a:latin typeface="Times-Roman"/>
              </a:rPr>
              <a:t>0</a:t>
            </a:r>
            <a:r>
              <a:rPr lang="en-US" sz="2800" b="0" i="0" u="none" strike="noStrike" baseline="0" dirty="0">
                <a:latin typeface="Times-Roman"/>
              </a:rPr>
              <a:t>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 dirty="0">
              <a:latin typeface="Times-Roman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>
                <a:latin typeface="Times-Roman"/>
              </a:rPr>
              <a:t>To compute the complete canonical collection, we simply iterate this process to a fixed point.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3827278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7CAB0CE-2150-4552-B448-C12DFB1C89ED}"/>
              </a:ext>
            </a:extLst>
          </p:cNvPr>
          <p:cNvSpPr txBox="1"/>
          <p:nvPr/>
        </p:nvSpPr>
        <p:spPr>
          <a:xfrm>
            <a:off x="0" y="0"/>
            <a:ext cx="391243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Constructing the Canonical Collection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5CC56B-C035-4645-B7B4-46A13FA1075E}"/>
              </a:ext>
            </a:extLst>
          </p:cNvPr>
          <p:cNvSpPr txBox="1"/>
          <p:nvPr/>
        </p:nvSpPr>
        <p:spPr>
          <a:xfrm>
            <a:off x="4212236" y="0"/>
            <a:ext cx="218856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The </a:t>
            </a:r>
            <a:r>
              <a:rPr lang="en-US" sz="1400" b="0" i="0" u="none" strike="noStrike" baseline="0" dirty="0" err="1">
                <a:latin typeface="LetterGothic"/>
              </a:rPr>
              <a:t>goto</a:t>
            </a:r>
            <a:r>
              <a:rPr lang="en-US" sz="1400" b="0" i="0" u="none" strike="noStrike" baseline="0" dirty="0">
                <a:latin typeface="LetterGothic"/>
              </a:rPr>
              <a:t> </a:t>
            </a:r>
            <a:r>
              <a:rPr lang="en-US" sz="1800" b="1" i="1" u="none" strike="noStrike" baseline="0" dirty="0">
                <a:latin typeface="Myriad-BoldItalic"/>
              </a:rPr>
              <a:t>Procedure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150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7AD6D4-4CA4-4478-8D8D-3C1D8F7D26BA}"/>
              </a:ext>
            </a:extLst>
          </p:cNvPr>
          <p:cNvSpPr txBox="1"/>
          <p:nvPr/>
        </p:nvSpPr>
        <p:spPr>
          <a:xfrm>
            <a:off x="0" y="0"/>
            <a:ext cx="244913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Expressing Syntax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D0EF8E-3330-4214-9137-36B6C9E31C00}"/>
              </a:ext>
            </a:extLst>
          </p:cNvPr>
          <p:cNvSpPr txBox="1"/>
          <p:nvPr/>
        </p:nvSpPr>
        <p:spPr>
          <a:xfrm>
            <a:off x="2717800" y="46166"/>
            <a:ext cx="3048819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solidFill>
                  <a:srgbClr val="FF0000"/>
                </a:solidFill>
                <a:latin typeface="Myriad-Bold"/>
              </a:rPr>
              <a:t>Context Free Grammars - CFG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E2E4F2-D7DB-4E11-A773-DA80CC12C44F}"/>
              </a:ext>
            </a:extLst>
          </p:cNvPr>
          <p:cNvSpPr txBox="1"/>
          <p:nvPr/>
        </p:nvSpPr>
        <p:spPr>
          <a:xfrm>
            <a:off x="275917" y="612844"/>
            <a:ext cx="11640165" cy="56323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To describe programming language syntax, we need a more powerful notation than regular expressions that still leads to efficient recognizers.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-Roman"/>
              </a:rPr>
              <a:t>The </a:t>
            </a:r>
            <a:r>
              <a:rPr lang="en-US" sz="2400" b="0" i="0" u="none" strike="noStrike" baseline="0" dirty="0">
                <a:latin typeface="Times-Roman"/>
              </a:rPr>
              <a:t>traditional solution is to use a context-free grammar (</a:t>
            </a:r>
            <a:r>
              <a:rPr lang="en-US" sz="2400" b="1" i="1" u="none" strike="noStrike" baseline="0" dirty="0">
                <a:solidFill>
                  <a:srgbClr val="C00000"/>
                </a:solidFill>
                <a:latin typeface="Times-Roman"/>
              </a:rPr>
              <a:t>CFG</a:t>
            </a:r>
            <a:r>
              <a:rPr lang="en-US" sz="2400" b="0" i="0" u="none" strike="noStrike" baseline="0" dirty="0">
                <a:latin typeface="Times-Roman"/>
              </a:rPr>
              <a:t>).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A context-free grammar, </a:t>
            </a:r>
            <a:r>
              <a:rPr lang="en-US" sz="2400" b="1" i="1" dirty="0">
                <a:solidFill>
                  <a:srgbClr val="C00000"/>
                </a:solidFill>
                <a:latin typeface="Times-Roman"/>
              </a:rPr>
              <a:t>G</a:t>
            </a:r>
            <a:r>
              <a:rPr lang="en-US" sz="2400" b="0" i="0" u="none" strike="noStrike" baseline="0" dirty="0">
                <a:latin typeface="Times-Roman"/>
              </a:rPr>
              <a:t>, is a set of rules that describe how to form sentences.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collection of sentences that can be derived from </a:t>
            </a:r>
            <a:r>
              <a:rPr lang="en-US" sz="2400" b="1" i="1" dirty="0">
                <a:solidFill>
                  <a:srgbClr val="C00000"/>
                </a:solidFill>
                <a:latin typeface="Times-Roman"/>
              </a:rPr>
              <a:t>G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is called the </a:t>
            </a:r>
            <a:r>
              <a:rPr lang="en-US" sz="2400" b="1" i="1" dirty="0">
                <a:solidFill>
                  <a:srgbClr val="C00000"/>
                </a:solidFill>
                <a:latin typeface="Times-Roman"/>
              </a:rPr>
              <a:t>language defined by G</a:t>
            </a:r>
            <a:r>
              <a:rPr lang="en-US" sz="2400" b="0" i="0" u="none" strike="noStrike" baseline="0" dirty="0">
                <a:latin typeface="Times-Roman"/>
              </a:rPr>
              <a:t>, denoted </a:t>
            </a:r>
            <a:r>
              <a:rPr lang="en-US" sz="2400" b="1" i="1" dirty="0">
                <a:solidFill>
                  <a:srgbClr val="C00000"/>
                </a:solidFill>
                <a:latin typeface="Times-Roman"/>
              </a:rPr>
              <a:t>G.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i="1" dirty="0">
              <a:latin typeface="Times-Italic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set of languages defined by context free grammars is called the set of </a:t>
            </a:r>
            <a:r>
              <a:rPr lang="en-US" sz="2400" b="1" i="1" dirty="0">
                <a:solidFill>
                  <a:srgbClr val="C00000"/>
                </a:solidFill>
                <a:latin typeface="Times-Roman"/>
              </a:rPr>
              <a:t>context-free languages.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D1F0FC9-A8ED-4142-ADE1-A563F0E229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2683674"/>
              </p:ext>
            </p:extLst>
          </p:nvPr>
        </p:nvGraphicFramePr>
        <p:xfrm>
          <a:off x="2449132" y="2149772"/>
          <a:ext cx="5013552" cy="14001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30" name="Bitmap Image" r:id="rId3" imgW="3171960" imgH="885960" progId="PBrush">
                  <p:embed/>
                </p:oleObj>
              </mc:Choice>
              <mc:Fallback>
                <p:oleObj name="Bitmap Image" r:id="rId3" imgW="3171960" imgH="885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49132" y="2149772"/>
                        <a:ext cx="5013552" cy="1400181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96191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7AD6D4-4CA4-4478-8D8D-3C1D8F7D26BA}"/>
              </a:ext>
            </a:extLst>
          </p:cNvPr>
          <p:cNvSpPr txBox="1"/>
          <p:nvPr/>
        </p:nvSpPr>
        <p:spPr>
          <a:xfrm>
            <a:off x="0" y="0"/>
            <a:ext cx="244913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Expressing Syntax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531C9E-6FA4-4690-B41C-6F3A9108177D}"/>
              </a:ext>
            </a:extLst>
          </p:cNvPr>
          <p:cNvSpPr txBox="1"/>
          <p:nvPr/>
        </p:nvSpPr>
        <p:spPr>
          <a:xfrm>
            <a:off x="523076" y="687080"/>
            <a:ext cx="11482111" cy="612475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800" b="0" i="0" u="none" strike="noStrike" baseline="0" dirty="0">
                <a:latin typeface="Times-Roman"/>
              </a:rPr>
              <a:t>Consider the following grammar, which we call </a:t>
            </a:r>
            <a:r>
              <a:rPr lang="en-US" sz="2800" b="1" i="1" u="none" strike="noStrike" baseline="0" dirty="0">
                <a:solidFill>
                  <a:srgbClr val="FF0000"/>
                </a:solidFill>
                <a:latin typeface="Times-Italic"/>
              </a:rPr>
              <a:t>SN</a:t>
            </a:r>
            <a:r>
              <a:rPr lang="en-US" sz="2800" b="0" i="0" u="none" strike="noStrike" baseline="0" dirty="0">
                <a:latin typeface="Times-Roman"/>
              </a:rPr>
              <a:t>:</a:t>
            </a:r>
          </a:p>
          <a:p>
            <a:pPr algn="just"/>
            <a:endParaRPr lang="en-US" sz="2800" dirty="0">
              <a:latin typeface="Times-Roman"/>
            </a:endParaRPr>
          </a:p>
          <a:p>
            <a:pPr algn="just"/>
            <a:endParaRPr lang="en-US" sz="2800" dirty="0">
              <a:latin typeface="Times-Roman"/>
            </a:endParaRPr>
          </a:p>
          <a:p>
            <a:pPr algn="just"/>
            <a:r>
              <a:rPr lang="en-US" sz="2800" b="0" i="0" u="none" strike="noStrike" baseline="0" dirty="0">
                <a:latin typeface="Times-Roman"/>
              </a:rPr>
              <a:t>The first rule, or </a:t>
            </a:r>
            <a:r>
              <a:rPr lang="en-US" sz="2800" b="1" i="1" u="none" strike="noStrike" baseline="0" dirty="0">
                <a:solidFill>
                  <a:srgbClr val="C00000"/>
                </a:solidFill>
                <a:latin typeface="Times-Italic"/>
              </a:rPr>
              <a:t>production</a:t>
            </a:r>
            <a:r>
              <a:rPr lang="en-US" sz="2800" b="0" i="1" u="none" strike="noStrike" baseline="0" dirty="0">
                <a:latin typeface="Times-Italic"/>
              </a:rPr>
              <a:t> </a:t>
            </a:r>
            <a:r>
              <a:rPr lang="en-US" sz="2800" b="0" i="0" u="none" strike="noStrike" baseline="0" dirty="0">
                <a:latin typeface="Times-Roman"/>
              </a:rPr>
              <a:t>reads “</a:t>
            </a:r>
            <a:r>
              <a:rPr lang="en-US" sz="2800" b="0" i="1" u="none" strike="noStrike" baseline="0" dirty="0" err="1">
                <a:latin typeface="Times-Italic"/>
              </a:rPr>
              <a:t>SheepNoise</a:t>
            </a:r>
            <a:r>
              <a:rPr lang="en-US" sz="2800" b="0" i="1" u="none" strike="noStrike" baseline="0" dirty="0">
                <a:latin typeface="Times-Italic"/>
              </a:rPr>
              <a:t> </a:t>
            </a:r>
            <a:r>
              <a:rPr lang="en-US" sz="2800" b="0" i="0" u="none" strike="noStrike" baseline="0" dirty="0">
                <a:latin typeface="Times-Roman"/>
              </a:rPr>
              <a:t>can derive the word </a:t>
            </a:r>
            <a:r>
              <a:rPr lang="en-US" sz="2800" b="0" i="0" u="none" strike="noStrike" baseline="0" dirty="0">
                <a:solidFill>
                  <a:srgbClr val="FF0000"/>
                </a:solidFill>
                <a:latin typeface="LetterGothic"/>
              </a:rPr>
              <a:t>baa</a:t>
            </a:r>
            <a:r>
              <a:rPr lang="en-US" sz="2800" b="0" i="0" u="none" strike="noStrike" baseline="0" dirty="0">
                <a:latin typeface="LetterGothic"/>
              </a:rPr>
              <a:t> </a:t>
            </a:r>
            <a:r>
              <a:rPr lang="en-US" sz="2800" b="0" i="0" u="none" strike="noStrike" baseline="0" dirty="0">
                <a:latin typeface="Times-Roman"/>
              </a:rPr>
              <a:t>followed by more </a:t>
            </a:r>
            <a:r>
              <a:rPr lang="en-US" sz="2800" b="0" i="1" u="none" strike="noStrike" baseline="0" dirty="0" err="1">
                <a:solidFill>
                  <a:srgbClr val="FF0000"/>
                </a:solidFill>
                <a:latin typeface="Times-Italic"/>
              </a:rPr>
              <a:t>SheepNoise</a:t>
            </a:r>
            <a:r>
              <a:rPr lang="en-US" sz="2800" b="0" i="1" u="none" strike="noStrike" baseline="0" dirty="0">
                <a:latin typeface="Times-Italic"/>
              </a:rPr>
              <a:t>”</a:t>
            </a:r>
          </a:p>
          <a:p>
            <a:pPr algn="just"/>
            <a:endParaRPr lang="en-US" sz="2800" i="1" dirty="0">
              <a:latin typeface="Times-Italic"/>
            </a:endParaRPr>
          </a:p>
          <a:p>
            <a:pPr algn="just"/>
            <a:r>
              <a:rPr lang="en-US" sz="2800" b="0" i="0" u="none" strike="noStrike" baseline="0" dirty="0">
                <a:latin typeface="Times-Roman"/>
              </a:rPr>
              <a:t>Here </a:t>
            </a:r>
            <a:r>
              <a:rPr lang="en-US" sz="2800" b="1" i="1" dirty="0" err="1">
                <a:solidFill>
                  <a:srgbClr val="C00000"/>
                </a:solidFill>
                <a:latin typeface="Times-Italic"/>
              </a:rPr>
              <a:t>SheepNoise</a:t>
            </a:r>
            <a:r>
              <a:rPr lang="en-US" sz="2800" b="0" i="1" u="none" strike="noStrike" baseline="0" dirty="0">
                <a:latin typeface="Times-Italic"/>
              </a:rPr>
              <a:t> </a:t>
            </a:r>
            <a:r>
              <a:rPr lang="en-US" sz="2800" b="0" i="0" u="none" strike="noStrike" baseline="0" dirty="0">
                <a:latin typeface="Times-Roman"/>
              </a:rPr>
              <a:t>is a syntactic variable</a:t>
            </a:r>
            <a:r>
              <a:rPr lang="en-US" sz="2800" b="0" i="1" u="none" strike="noStrike" baseline="0" dirty="0">
                <a:latin typeface="Times-Italic"/>
              </a:rPr>
              <a:t> </a:t>
            </a:r>
            <a:r>
              <a:rPr lang="en-US" sz="2800" b="0" i="0" u="none" strike="noStrike" baseline="0" dirty="0">
                <a:latin typeface="Times-Roman"/>
              </a:rPr>
              <a:t>representing the set of strings that can be derived from the grammar</a:t>
            </a:r>
            <a:r>
              <a:rPr lang="en-US" sz="2800" b="0" i="1" u="none" strike="noStrike" baseline="0" dirty="0">
                <a:latin typeface="Times-Italic"/>
              </a:rPr>
              <a:t>.</a:t>
            </a:r>
          </a:p>
          <a:p>
            <a:pPr algn="just"/>
            <a:endParaRPr lang="en-US" sz="2800" i="1" dirty="0">
              <a:latin typeface="Times-Italic"/>
            </a:endParaRPr>
          </a:p>
          <a:p>
            <a:pPr algn="just"/>
            <a:r>
              <a:rPr lang="en-US" sz="2800" b="0" i="0" u="none" strike="noStrike" baseline="0" dirty="0">
                <a:latin typeface="Times-Roman"/>
              </a:rPr>
              <a:t>We call such a syntactic variable a </a:t>
            </a:r>
            <a:r>
              <a:rPr lang="en-US" sz="2800" b="1" i="1" dirty="0">
                <a:solidFill>
                  <a:srgbClr val="C00000"/>
                </a:solidFill>
                <a:latin typeface="Times-Italic"/>
              </a:rPr>
              <a:t>nonterminal symbol</a:t>
            </a:r>
            <a:r>
              <a:rPr lang="en-US" sz="2800" b="0" i="0" u="none" strike="noStrike" baseline="0" dirty="0">
                <a:latin typeface="Times-Roman"/>
              </a:rPr>
              <a:t>.</a:t>
            </a:r>
          </a:p>
          <a:p>
            <a:pPr algn="just"/>
            <a:endParaRPr lang="en-US" sz="2800" dirty="0">
              <a:latin typeface="Times-Roman"/>
            </a:endParaRPr>
          </a:p>
          <a:p>
            <a:pPr algn="just"/>
            <a:r>
              <a:rPr lang="en-US" sz="2800" b="0" i="0" u="none" strike="noStrike" baseline="0" dirty="0">
                <a:latin typeface="Times-Roman"/>
              </a:rPr>
              <a:t>Each word in the language defined by the grammar is a </a:t>
            </a:r>
            <a:r>
              <a:rPr lang="en-US" sz="2800" b="1" i="1" dirty="0">
                <a:solidFill>
                  <a:srgbClr val="C00000"/>
                </a:solidFill>
                <a:latin typeface="Times-Italic"/>
              </a:rPr>
              <a:t>terminal symbol</a:t>
            </a:r>
            <a:r>
              <a:rPr lang="en-US" sz="2800" b="0" i="0" u="none" strike="noStrike" baseline="0" dirty="0">
                <a:latin typeface="Times-Roman"/>
              </a:rPr>
              <a:t>.</a:t>
            </a:r>
          </a:p>
          <a:p>
            <a:pPr algn="just"/>
            <a:endParaRPr lang="en-US" sz="2800" dirty="0">
              <a:latin typeface="Times-Roman"/>
            </a:endParaRPr>
          </a:p>
          <a:p>
            <a:pPr algn="just"/>
            <a:r>
              <a:rPr lang="en-US" sz="2800" b="0" i="0" u="none" strike="noStrike" baseline="0" dirty="0">
                <a:latin typeface="Times-Roman"/>
              </a:rPr>
              <a:t>The second rule reads “</a:t>
            </a:r>
            <a:r>
              <a:rPr lang="en-US" sz="2800" b="0" i="1" u="none" strike="noStrike" baseline="0" dirty="0" err="1">
                <a:solidFill>
                  <a:srgbClr val="FF0000"/>
                </a:solidFill>
                <a:latin typeface="Times-Italic"/>
              </a:rPr>
              <a:t>SheepNoise</a:t>
            </a:r>
            <a:r>
              <a:rPr lang="en-US" sz="2800" b="0" i="1" u="none" strike="noStrike" baseline="0" dirty="0">
                <a:latin typeface="Times-Italic"/>
              </a:rPr>
              <a:t> </a:t>
            </a:r>
            <a:r>
              <a:rPr lang="en-US" sz="2800" b="0" i="0" u="none" strike="noStrike" baseline="0" dirty="0">
                <a:latin typeface="Times-Roman"/>
              </a:rPr>
              <a:t>can also derive the string </a:t>
            </a:r>
            <a:r>
              <a:rPr lang="en-US" sz="2800" b="0" i="0" u="none" strike="noStrike" baseline="0" dirty="0">
                <a:solidFill>
                  <a:srgbClr val="FF0000"/>
                </a:solidFill>
                <a:latin typeface="LetterGothic"/>
              </a:rPr>
              <a:t>baa</a:t>
            </a:r>
            <a:r>
              <a:rPr lang="en-US" sz="2800" b="0" i="0" u="none" strike="noStrike" baseline="0" dirty="0">
                <a:latin typeface="Times-Roman"/>
              </a:rPr>
              <a:t>.”</a:t>
            </a:r>
            <a:endParaRPr 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9E5BC5-17A6-4C6B-AAA7-A0E1E7DA4CF9}"/>
              </a:ext>
            </a:extLst>
          </p:cNvPr>
          <p:cNvSpPr txBox="1"/>
          <p:nvPr/>
        </p:nvSpPr>
        <p:spPr>
          <a:xfrm>
            <a:off x="2717800" y="46166"/>
            <a:ext cx="3048819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Context Free Grammars - CFG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81B3D0-2BA7-4143-8374-6B7728BDA737}"/>
              </a:ext>
            </a:extLst>
          </p:cNvPr>
          <p:cNvSpPr txBox="1"/>
          <p:nvPr/>
        </p:nvSpPr>
        <p:spPr>
          <a:xfrm>
            <a:off x="6035287" y="46166"/>
            <a:ext cx="2135319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An Example for CFG</a:t>
            </a:r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F8C26B77-1CF3-4099-8406-76F7F092BB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2056315"/>
              </p:ext>
            </p:extLst>
          </p:nvPr>
        </p:nvGraphicFramePr>
        <p:xfrm>
          <a:off x="6266682" y="1164810"/>
          <a:ext cx="3644233" cy="7850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53" name="Bitmap Image" r:id="rId3" imgW="2962440" imgH="638280" progId="PBrush">
                  <p:embed/>
                </p:oleObj>
              </mc:Choice>
              <mc:Fallback>
                <p:oleObj name="Bitmap Image" r:id="rId3" imgW="2962440" imgH="638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66682" y="1164810"/>
                        <a:ext cx="3644233" cy="78509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1896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7AD6D4-4CA4-4478-8D8D-3C1D8F7D26BA}"/>
              </a:ext>
            </a:extLst>
          </p:cNvPr>
          <p:cNvSpPr txBox="1"/>
          <p:nvPr/>
        </p:nvSpPr>
        <p:spPr>
          <a:xfrm>
            <a:off x="0" y="0"/>
            <a:ext cx="244913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Expressing Syntax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91F8B2-3BCA-4948-8FC4-F49228BC6E40}"/>
              </a:ext>
            </a:extLst>
          </p:cNvPr>
          <p:cNvSpPr txBox="1"/>
          <p:nvPr/>
        </p:nvSpPr>
        <p:spPr>
          <a:xfrm>
            <a:off x="2717800" y="46166"/>
            <a:ext cx="3048819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Context Free Grammars - CFG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205582-9DD5-4491-91A3-0C374480B07E}"/>
              </a:ext>
            </a:extLst>
          </p:cNvPr>
          <p:cNvSpPr txBox="1"/>
          <p:nvPr/>
        </p:nvSpPr>
        <p:spPr>
          <a:xfrm>
            <a:off x="6035287" y="46166"/>
            <a:ext cx="2135319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An Example for CFG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EE4EFE-F8E6-4F37-A7D1-A9A0C244BFE1}"/>
              </a:ext>
            </a:extLst>
          </p:cNvPr>
          <p:cNvSpPr txBox="1"/>
          <p:nvPr/>
        </p:nvSpPr>
        <p:spPr>
          <a:xfrm>
            <a:off x="213851" y="694943"/>
            <a:ext cx="11756308" cy="2677656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To understand the relationship between the </a:t>
            </a:r>
            <a:r>
              <a:rPr lang="en-US" sz="2400" b="1" i="1" u="none" strike="noStrike" baseline="0" dirty="0">
                <a:solidFill>
                  <a:srgbClr val="C00000"/>
                </a:solidFill>
                <a:latin typeface="Times-Italic"/>
              </a:rPr>
              <a:t>SN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grammar and </a:t>
            </a:r>
            <a:r>
              <a:rPr lang="en-US" sz="2400" b="1" i="1" u="none" strike="noStrike" baseline="0" dirty="0">
                <a:solidFill>
                  <a:srgbClr val="C00000"/>
                </a:solidFill>
                <a:latin typeface="Times-Italic"/>
              </a:rPr>
              <a:t>L</a:t>
            </a:r>
            <a:r>
              <a:rPr lang="en-US" sz="2400" b="1" i="0" u="none" strike="noStrike" baseline="0" dirty="0">
                <a:solidFill>
                  <a:srgbClr val="C00000"/>
                </a:solidFill>
                <a:latin typeface="Times-Roman"/>
              </a:rPr>
              <a:t>(</a:t>
            </a:r>
            <a:r>
              <a:rPr lang="en-US" sz="2400" b="1" i="1" u="none" strike="noStrike" baseline="0" dirty="0">
                <a:solidFill>
                  <a:srgbClr val="C00000"/>
                </a:solidFill>
                <a:latin typeface="Times-Italic"/>
              </a:rPr>
              <a:t>SN</a:t>
            </a:r>
            <a:r>
              <a:rPr lang="en-US" sz="2400" b="1" i="0" u="none" strike="noStrike" baseline="0" dirty="0">
                <a:solidFill>
                  <a:srgbClr val="C00000"/>
                </a:solidFill>
                <a:latin typeface="Times-Roman"/>
              </a:rPr>
              <a:t>), </a:t>
            </a:r>
            <a:r>
              <a:rPr lang="en-US" sz="2400" b="0" i="0" u="none" strike="noStrike" baseline="0" dirty="0">
                <a:latin typeface="Times-Roman"/>
              </a:rPr>
              <a:t>we need to specify how to apply rules in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SN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to derive sentences in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L(SN).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To begin, we must identify the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goal symbol </a:t>
            </a:r>
            <a:r>
              <a:rPr lang="en-US" sz="2400" b="0" i="0" u="none" strike="noStrike" baseline="0" dirty="0">
                <a:latin typeface="Times-Roman"/>
              </a:rPr>
              <a:t>or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start symbol </a:t>
            </a:r>
            <a:r>
              <a:rPr lang="en-US" sz="2400" b="0" i="0" u="none" strike="noStrike" baseline="0" dirty="0">
                <a:latin typeface="Times-Roman"/>
              </a:rPr>
              <a:t>of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SN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goal symbol one of the nonterminal symbols, in this example the goal symbol is ‘</a:t>
            </a:r>
            <a:r>
              <a:rPr lang="en-US" sz="2400" b="1" i="1" dirty="0" err="1">
                <a:solidFill>
                  <a:srgbClr val="C00000"/>
                </a:solidFill>
                <a:latin typeface="Times-Italic"/>
              </a:rPr>
              <a:t>SheepNoise</a:t>
            </a:r>
            <a:r>
              <a:rPr lang="en-US" sz="2400" b="0" i="0" u="none" strike="noStrike" baseline="0" dirty="0">
                <a:latin typeface="Times-Roman"/>
              </a:rPr>
              <a:t>’.</a:t>
            </a:r>
            <a:endParaRPr lang="en-US" sz="2400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ED4FE294-DE96-4A1F-87B6-CA605834BD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1013484"/>
              </p:ext>
            </p:extLst>
          </p:nvPr>
        </p:nvGraphicFramePr>
        <p:xfrm>
          <a:off x="8725691" y="1156644"/>
          <a:ext cx="3110832" cy="6701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69" name="Bitmap Image" r:id="rId3" imgW="2962440" imgH="638280" progId="PBrush">
                  <p:embed/>
                </p:oleObj>
              </mc:Choice>
              <mc:Fallback>
                <p:oleObj name="Bitmap Image" r:id="rId3" imgW="2962440" imgH="63828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F8C26B77-1CF3-4099-8406-76F7F092BB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725691" y="1156644"/>
                        <a:ext cx="3110832" cy="670179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FE3E540D-028D-4913-BE31-84A30771758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8086763"/>
              </p:ext>
            </p:extLst>
          </p:nvPr>
        </p:nvGraphicFramePr>
        <p:xfrm>
          <a:off x="99309" y="4521535"/>
          <a:ext cx="5810016" cy="212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70" name="Bitmap Image" r:id="rId5" imgW="5248440" imgH="1924200" progId="PBrush">
                  <p:embed/>
                </p:oleObj>
              </mc:Choice>
              <mc:Fallback>
                <p:oleObj name="Bitmap Image" r:id="rId5" imgW="5248440" imgH="1924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9309" y="4521535"/>
                        <a:ext cx="5810016" cy="212998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27D60D50-2AC2-401A-B8DE-60FC9720B668}"/>
              </a:ext>
            </a:extLst>
          </p:cNvPr>
          <p:cNvSpPr txBox="1"/>
          <p:nvPr/>
        </p:nvSpPr>
        <p:spPr>
          <a:xfrm>
            <a:off x="99309" y="3485402"/>
            <a:ext cx="11596162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Times-Roman"/>
              </a:rPr>
              <a:t>To derive a sentence in </a:t>
            </a:r>
            <a:r>
              <a:rPr lang="en-US" sz="1800" b="0" i="1" u="none" strike="noStrike" baseline="0" dirty="0">
                <a:latin typeface="Times-Italic"/>
              </a:rPr>
              <a:t>SN</a:t>
            </a:r>
            <a:r>
              <a:rPr lang="en-US" sz="1800" b="0" i="0" u="none" strike="noStrike" baseline="0" dirty="0">
                <a:latin typeface="Times-Roman"/>
              </a:rPr>
              <a:t>, we start with the string that consists of one symbol, </a:t>
            </a:r>
            <a:r>
              <a:rPr lang="en-US" sz="1800" b="0" i="1" u="none" strike="noStrike" baseline="0" dirty="0" err="1">
                <a:latin typeface="Times-Italic"/>
              </a:rPr>
              <a:t>SheepNoise</a:t>
            </a:r>
            <a:r>
              <a:rPr lang="en-US" sz="1800" b="0" i="0" u="none" strike="noStrike" baseline="0" dirty="0">
                <a:latin typeface="Times-Roman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800" b="0" i="0" u="none" strike="noStrike" baseline="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Times-Roman"/>
              </a:rPr>
              <a:t>We can rewrite </a:t>
            </a:r>
            <a:r>
              <a:rPr lang="en-US" sz="1800" b="0" i="1" u="none" strike="noStrike" baseline="0" dirty="0" err="1">
                <a:latin typeface="Times-Italic"/>
              </a:rPr>
              <a:t>SheepNoise</a:t>
            </a:r>
            <a:r>
              <a:rPr lang="en-US" sz="1800" b="0" i="1" u="none" strike="noStrike" baseline="0" dirty="0">
                <a:latin typeface="Times-Italic"/>
              </a:rPr>
              <a:t> </a:t>
            </a:r>
            <a:r>
              <a:rPr lang="en-US" sz="1800" b="0" i="0" u="none" strike="noStrike" baseline="0" dirty="0">
                <a:latin typeface="Times-Roman"/>
              </a:rPr>
              <a:t>with either rule 1 or rule 2.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A175CC-B1CC-488B-B5B0-C4A70AC915AB}"/>
              </a:ext>
            </a:extLst>
          </p:cNvPr>
          <p:cNvSpPr txBox="1"/>
          <p:nvPr/>
        </p:nvSpPr>
        <p:spPr>
          <a:xfrm>
            <a:off x="6092005" y="4523023"/>
            <a:ext cx="5127761" cy="10156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2000" b="0" i="0" u="none" strike="noStrike" baseline="0" dirty="0">
                <a:latin typeface="Times-Roman"/>
              </a:rPr>
              <a:t>In Table 1, </a:t>
            </a:r>
            <a:r>
              <a:rPr lang="en-US" sz="2000" b="1" i="1" u="none" strike="noStrike" baseline="0" dirty="0">
                <a:solidFill>
                  <a:srgbClr val="C00000"/>
                </a:solidFill>
                <a:latin typeface="LetterGothic"/>
              </a:rPr>
              <a:t>baa</a:t>
            </a:r>
            <a:r>
              <a:rPr lang="en-US" sz="2000" b="0" i="0" u="none" strike="noStrike" baseline="0" dirty="0">
                <a:latin typeface="LetterGothi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is a valid sentence in </a:t>
            </a:r>
            <a:r>
              <a:rPr lang="en-US" sz="2000" b="0" i="1" u="none" strike="noStrike" baseline="0" dirty="0">
                <a:latin typeface="Times-Italic"/>
              </a:rPr>
              <a:t>L</a:t>
            </a:r>
            <a:r>
              <a:rPr lang="en-US" sz="2000" b="0" i="0" u="none" strike="noStrike" baseline="0" dirty="0">
                <a:latin typeface="Times-Roman"/>
              </a:rPr>
              <a:t>(</a:t>
            </a:r>
            <a:r>
              <a:rPr lang="en-US" sz="2000" b="0" i="1" u="none" strike="noStrike" baseline="0" dirty="0">
                <a:latin typeface="Times-Italic"/>
              </a:rPr>
              <a:t>SN</a:t>
            </a:r>
            <a:r>
              <a:rPr lang="en-US" sz="2000" b="0" i="0" u="none" strike="noStrike" baseline="0" dirty="0">
                <a:latin typeface="Times-Roman"/>
              </a:rPr>
              <a:t>).</a:t>
            </a:r>
          </a:p>
          <a:p>
            <a:pPr algn="l"/>
            <a:endParaRPr lang="en-US" sz="2000" dirty="0">
              <a:latin typeface="Times-Roman"/>
            </a:endParaRPr>
          </a:p>
          <a:p>
            <a:pPr algn="l"/>
            <a:r>
              <a:rPr lang="en-US" sz="2000" b="0" i="0" u="none" strike="noStrike" baseline="0" dirty="0">
                <a:latin typeface="LetterGothic"/>
              </a:rPr>
              <a:t>In Table 2, </a:t>
            </a:r>
            <a:r>
              <a:rPr lang="en-US" sz="2000" b="1" i="1" dirty="0">
                <a:solidFill>
                  <a:srgbClr val="C00000"/>
                </a:solidFill>
                <a:latin typeface="LetterGothic"/>
              </a:rPr>
              <a:t>baa</a:t>
            </a:r>
            <a:r>
              <a:rPr lang="en-US" sz="2000" b="0" i="0" u="none" strike="noStrike" baseline="0" dirty="0">
                <a:latin typeface="LetterGothic"/>
              </a:rPr>
              <a:t> </a:t>
            </a:r>
            <a:r>
              <a:rPr lang="en-US" sz="2000" b="1" i="1" dirty="0">
                <a:solidFill>
                  <a:srgbClr val="C00000"/>
                </a:solidFill>
                <a:latin typeface="LetterGothic"/>
              </a:rPr>
              <a:t>baa</a:t>
            </a:r>
            <a:r>
              <a:rPr lang="en-US" sz="2000" b="0" i="0" u="none" strike="noStrike" baseline="0" dirty="0">
                <a:latin typeface="Times-Roman"/>
              </a:rPr>
              <a:t>, is a sentence in </a:t>
            </a:r>
            <a:r>
              <a:rPr lang="en-US" sz="2000" b="0" i="1" u="none" strike="noStrike" baseline="0" dirty="0">
                <a:latin typeface="Times-Italic"/>
              </a:rPr>
              <a:t>L</a:t>
            </a:r>
            <a:r>
              <a:rPr lang="en-US" sz="2000" b="0" i="0" u="none" strike="noStrike" baseline="0" dirty="0">
                <a:latin typeface="Times-Roman"/>
              </a:rPr>
              <a:t>(</a:t>
            </a:r>
            <a:r>
              <a:rPr lang="en-US" sz="2000" b="0" i="1" u="none" strike="noStrike" baseline="0" dirty="0">
                <a:latin typeface="Times-Italic"/>
              </a:rPr>
              <a:t>SN</a:t>
            </a:r>
            <a:r>
              <a:rPr lang="en-US" sz="2000" b="0" i="0" u="none" strike="noStrike" baseline="0" dirty="0">
                <a:latin typeface="Times-Roman"/>
              </a:rPr>
              <a:t>)</a:t>
            </a:r>
            <a:endParaRPr lang="en-US" sz="2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73F22FE-5477-49FC-939C-F63ADA091132}"/>
              </a:ext>
            </a:extLst>
          </p:cNvPr>
          <p:cNvSpPr txBox="1"/>
          <p:nvPr/>
        </p:nvSpPr>
        <p:spPr>
          <a:xfrm>
            <a:off x="6092005" y="5715050"/>
            <a:ext cx="560346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1" u="none" strike="noStrike" baseline="0" dirty="0" err="1">
                <a:latin typeface="Times-Italic"/>
              </a:rPr>
              <a:t>SheepNoise</a:t>
            </a:r>
            <a:r>
              <a:rPr lang="en-US" sz="2000" b="0" i="1" u="none" strike="noStrike" baseline="0" dirty="0">
                <a:latin typeface="Times-Italic"/>
                <a:sym typeface="Wingdings" panose="05000000000000000000" pitchFamily="2" charset="2"/>
              </a:rPr>
              <a:t></a:t>
            </a:r>
            <a:r>
              <a:rPr lang="en-US" sz="2000" b="0" i="1" u="none" strike="noStrike" baseline="30000" dirty="0">
                <a:latin typeface="Times-Italic"/>
                <a:sym typeface="Wingdings" panose="05000000000000000000" pitchFamily="2" charset="2"/>
              </a:rPr>
              <a:t>+</a:t>
            </a:r>
            <a:r>
              <a:rPr lang="en-US" sz="900" b="0" i="0" u="none" strike="noStrike" baseline="0" dirty="0">
                <a:latin typeface="MTSY"/>
              </a:rPr>
              <a:t> </a:t>
            </a:r>
            <a:r>
              <a:rPr lang="en-US" b="0" i="0" u="none" strike="noStrike" baseline="0" dirty="0">
                <a:latin typeface="LetterGothic"/>
              </a:rPr>
              <a:t>baa </a:t>
            </a:r>
            <a:r>
              <a:rPr lang="en-US" sz="2000" b="0" i="0" u="none" strike="noStrike" baseline="0" dirty="0">
                <a:latin typeface="Times-Roman"/>
              </a:rPr>
              <a:t>and </a:t>
            </a:r>
            <a:r>
              <a:rPr lang="en-US" sz="2000" b="0" i="1" u="none" strike="noStrike" baseline="0" dirty="0" err="1">
                <a:latin typeface="Times-Italic"/>
              </a:rPr>
              <a:t>SheepNoise</a:t>
            </a:r>
            <a:r>
              <a:rPr lang="en-US" sz="2000" b="0" i="1" u="none" strike="noStrike" baseline="0" dirty="0">
                <a:latin typeface="Times-Italic"/>
                <a:sym typeface="Wingdings" panose="05000000000000000000" pitchFamily="2" charset="2"/>
              </a:rPr>
              <a:t></a:t>
            </a:r>
            <a:r>
              <a:rPr lang="en-US" sz="2000" b="0" i="1" u="none" strike="noStrike" baseline="30000" dirty="0">
                <a:latin typeface="Times-Italic"/>
                <a:sym typeface="Wingdings" panose="05000000000000000000" pitchFamily="2" charset="2"/>
              </a:rPr>
              <a:t>+</a:t>
            </a:r>
            <a:r>
              <a:rPr lang="en-US" sz="2000" b="0" i="1" u="none" strike="noStrike" baseline="0" dirty="0">
                <a:latin typeface="Times-Italic"/>
                <a:sym typeface="Wingdings" panose="05000000000000000000" pitchFamily="2" charset="2"/>
              </a:rPr>
              <a:t> </a:t>
            </a:r>
            <a:r>
              <a:rPr lang="en-US" sz="900" b="0" i="0" u="none" strike="noStrike" baseline="0" dirty="0">
                <a:latin typeface="MTSY"/>
              </a:rPr>
              <a:t> </a:t>
            </a:r>
            <a:r>
              <a:rPr lang="en-US" b="0" i="0" u="none" strike="noStrike" baseline="0" dirty="0">
                <a:latin typeface="LetterGothic"/>
              </a:rPr>
              <a:t>baa </a:t>
            </a:r>
            <a:r>
              <a:rPr lang="en-US" b="0" i="0" u="none" strike="noStrike" baseline="0" dirty="0" err="1">
                <a:latin typeface="LetterGothic"/>
              </a:rPr>
              <a:t>baa</a:t>
            </a:r>
            <a:r>
              <a:rPr lang="en-US" sz="2000" b="0" i="0" u="none" strike="noStrike" baseline="0" dirty="0">
                <a:latin typeface="Times-Roman"/>
              </a:rPr>
              <a:t>.</a:t>
            </a:r>
          </a:p>
          <a:p>
            <a:endParaRPr lang="en-US" sz="2000" dirty="0">
              <a:latin typeface="Times-Roman"/>
            </a:endParaRPr>
          </a:p>
          <a:p>
            <a:pPr algn="l"/>
            <a:r>
              <a:rPr lang="en-US" sz="2000" b="0" i="1" u="none" strike="noStrike" baseline="0" dirty="0">
                <a:latin typeface="Times-Italic"/>
                <a:sym typeface="Wingdings" panose="05000000000000000000" pitchFamily="2" charset="2"/>
              </a:rPr>
              <a:t></a:t>
            </a:r>
            <a:r>
              <a:rPr lang="en-US" sz="2000" b="0" i="1" u="none" strike="noStrike" baseline="30000" dirty="0">
                <a:latin typeface="Times-Italic"/>
                <a:sym typeface="Wingdings" panose="05000000000000000000" pitchFamily="2" charset="2"/>
              </a:rPr>
              <a:t>+ </a:t>
            </a:r>
            <a:r>
              <a:rPr lang="en-US" sz="2000" b="0" i="0" u="none" strike="noStrike" baseline="0" dirty="0">
                <a:latin typeface="Times-Roman"/>
              </a:rPr>
              <a:t>means “derives in one or more steps.”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71078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7AD6D4-4CA4-4478-8D8D-3C1D8F7D26BA}"/>
              </a:ext>
            </a:extLst>
          </p:cNvPr>
          <p:cNvSpPr txBox="1"/>
          <p:nvPr/>
        </p:nvSpPr>
        <p:spPr>
          <a:xfrm>
            <a:off x="0" y="0"/>
            <a:ext cx="244913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Expressing Syntax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91F8B2-3BCA-4948-8FC4-F49228BC6E40}"/>
              </a:ext>
            </a:extLst>
          </p:cNvPr>
          <p:cNvSpPr txBox="1"/>
          <p:nvPr/>
        </p:nvSpPr>
        <p:spPr>
          <a:xfrm>
            <a:off x="2717800" y="46166"/>
            <a:ext cx="3048819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Context Free Grammars - CFG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98DB23-2BEC-454A-992C-3E0EA1771FC7}"/>
              </a:ext>
            </a:extLst>
          </p:cNvPr>
          <p:cNvSpPr txBox="1"/>
          <p:nvPr/>
        </p:nvSpPr>
        <p:spPr>
          <a:xfrm>
            <a:off x="6035287" y="46166"/>
            <a:ext cx="2135319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An Example for CFG</a:t>
            </a:r>
            <a:endParaRPr lang="en-US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A59B900-1F6B-4CFC-8B1D-C8379B1897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2687308"/>
              </p:ext>
            </p:extLst>
          </p:nvPr>
        </p:nvGraphicFramePr>
        <p:xfrm>
          <a:off x="2360590" y="893432"/>
          <a:ext cx="5810016" cy="2129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96" name="Bitmap Image" r:id="rId3" imgW="5248440" imgH="1924200" progId="PBrush">
                  <p:embed/>
                </p:oleObj>
              </mc:Choice>
              <mc:Fallback>
                <p:oleObj name="Bitmap Image" r:id="rId3" imgW="5248440" imgH="192420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FE3E540D-028D-4913-BE31-84A30771758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60590" y="893432"/>
                        <a:ext cx="5810016" cy="212998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B639CD6-E4F3-4560-ABBB-3FF75B60573E}"/>
              </a:ext>
            </a:extLst>
          </p:cNvPr>
          <p:cNvSpPr txBox="1"/>
          <p:nvPr/>
        </p:nvSpPr>
        <p:spPr>
          <a:xfrm>
            <a:off x="165919" y="3234416"/>
            <a:ext cx="11860162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All valid strings in </a:t>
            </a:r>
            <a:r>
              <a:rPr lang="en-US" sz="2400" b="1" i="1" u="none" strike="noStrike" baseline="0" dirty="0">
                <a:solidFill>
                  <a:srgbClr val="C00000"/>
                </a:solidFill>
                <a:latin typeface="Times-Italic"/>
              </a:rPr>
              <a:t>SN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are derived by zero or more applications of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rule 1</a:t>
            </a:r>
            <a:r>
              <a:rPr lang="en-US" sz="2400" b="0" i="0" u="none" strike="noStrike" baseline="0" dirty="0">
                <a:latin typeface="Times-Roman"/>
              </a:rPr>
              <a:t>, followed by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rule 2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 Applying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rule 1 k times </a:t>
            </a:r>
            <a:r>
              <a:rPr lang="en-US" sz="2400" b="0" i="0" u="none" strike="noStrike" baseline="0" dirty="0">
                <a:latin typeface="Times-Roman"/>
              </a:rPr>
              <a:t>followed by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rule 2</a:t>
            </a:r>
            <a:r>
              <a:rPr lang="en-US" sz="2400" b="0" i="0" u="none" strike="noStrike" baseline="0" dirty="0">
                <a:latin typeface="Times-Roman"/>
              </a:rPr>
              <a:t> generates a string  with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k +1 baas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44766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7AD6D4-4CA4-4478-8D8D-3C1D8F7D26BA}"/>
              </a:ext>
            </a:extLst>
          </p:cNvPr>
          <p:cNvSpPr txBox="1"/>
          <p:nvPr/>
        </p:nvSpPr>
        <p:spPr>
          <a:xfrm>
            <a:off x="0" y="0"/>
            <a:ext cx="244913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Expressing Syntax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91F8B2-3BCA-4948-8FC4-F49228BC6E40}"/>
              </a:ext>
            </a:extLst>
          </p:cNvPr>
          <p:cNvSpPr txBox="1"/>
          <p:nvPr/>
        </p:nvSpPr>
        <p:spPr>
          <a:xfrm>
            <a:off x="2717800" y="46166"/>
            <a:ext cx="3048819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Context Free Grammars - CFG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5E2910-55AC-43D8-9E9B-695B1B1C0B58}"/>
              </a:ext>
            </a:extLst>
          </p:cNvPr>
          <p:cNvSpPr txBox="1"/>
          <p:nvPr/>
        </p:nvSpPr>
        <p:spPr>
          <a:xfrm>
            <a:off x="6425381" y="46166"/>
            <a:ext cx="2703871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More Complex Examples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76AC6B-174E-4A48-BE98-55E4E15AB92E}"/>
              </a:ext>
            </a:extLst>
          </p:cNvPr>
          <p:cNvSpPr txBox="1"/>
          <p:nvPr/>
        </p:nvSpPr>
        <p:spPr>
          <a:xfrm>
            <a:off x="194186" y="806433"/>
            <a:ext cx="11803625" cy="48936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Instead, let’s revisit the example that showed the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shortcomings of REs</a:t>
            </a:r>
            <a:r>
              <a:rPr lang="en-US" sz="2400" b="0" i="0" u="none" strike="noStrike" baseline="0" dirty="0">
                <a:latin typeface="Times-Roman"/>
              </a:rPr>
              <a:t>: the language of expressions with parentheses.</a:t>
            </a:r>
          </a:p>
          <a:p>
            <a:pPr algn="just"/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Beginning with the start symbol,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Expr</a:t>
            </a:r>
            <a:r>
              <a:rPr lang="en-US" sz="2400" b="0" i="0" u="none" strike="noStrike" baseline="0" dirty="0">
                <a:latin typeface="Times-Roman"/>
              </a:rPr>
              <a:t>, we can generate two kinds of </a:t>
            </a:r>
            <a:r>
              <a:rPr lang="en-US" sz="2400" b="0" i="0" u="none" strike="noStrike" baseline="0" dirty="0" err="1">
                <a:latin typeface="Times-Roman"/>
              </a:rPr>
              <a:t>subterms</a:t>
            </a:r>
            <a:r>
              <a:rPr lang="en-US" sz="2400" b="0" i="0" u="none" strike="noStrike" baseline="0" dirty="0">
                <a:latin typeface="Times-Roman"/>
              </a:rPr>
              <a:t>: parenthesized </a:t>
            </a:r>
            <a:r>
              <a:rPr lang="en-US" sz="2400" b="0" i="0" u="none" strike="noStrike" baseline="0" dirty="0" err="1">
                <a:latin typeface="Times-Roman"/>
              </a:rPr>
              <a:t>subterms</a:t>
            </a:r>
            <a:r>
              <a:rPr lang="en-US" sz="2400" b="0" i="0" u="none" strike="noStrike" baseline="0" dirty="0">
                <a:latin typeface="Times-Roman"/>
              </a:rPr>
              <a:t>, with rule 1, or plain </a:t>
            </a:r>
            <a:r>
              <a:rPr lang="en-US" sz="2400" b="0" i="0" u="none" strike="noStrike" baseline="0" dirty="0" err="1">
                <a:latin typeface="Times-Roman"/>
              </a:rPr>
              <a:t>subterms</a:t>
            </a:r>
            <a:r>
              <a:rPr lang="en-US" sz="2400" b="0" i="0" u="none" strike="noStrike" baseline="0" dirty="0">
                <a:latin typeface="Times-Roman"/>
              </a:rPr>
              <a:t>, with rule 2.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FF85152E-500D-4072-BF6F-0DF4A7CE0A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1566557"/>
              </p:ext>
            </p:extLst>
          </p:nvPr>
        </p:nvGraphicFramePr>
        <p:xfrm>
          <a:off x="3685410" y="1728039"/>
          <a:ext cx="4821179" cy="3050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18" name="Bitmap Image" r:id="rId3" imgW="3086280" imgH="1952640" progId="PBrush">
                  <p:embed/>
                </p:oleObj>
              </mc:Choice>
              <mc:Fallback>
                <p:oleObj name="Bitmap Image" r:id="rId3" imgW="3086280" imgH="1952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85410" y="1728039"/>
                        <a:ext cx="4821179" cy="3050437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35222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7AD6D4-4CA4-4478-8D8D-3C1D8F7D26BA}"/>
              </a:ext>
            </a:extLst>
          </p:cNvPr>
          <p:cNvSpPr txBox="1"/>
          <p:nvPr/>
        </p:nvSpPr>
        <p:spPr>
          <a:xfrm>
            <a:off x="0" y="0"/>
            <a:ext cx="244913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Expressing Syntax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91F8B2-3BCA-4948-8FC4-F49228BC6E40}"/>
              </a:ext>
            </a:extLst>
          </p:cNvPr>
          <p:cNvSpPr txBox="1"/>
          <p:nvPr/>
        </p:nvSpPr>
        <p:spPr>
          <a:xfrm>
            <a:off x="2717800" y="46166"/>
            <a:ext cx="3048819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Context Free Grammars - CFG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5E2910-55AC-43D8-9E9B-695B1B1C0B58}"/>
              </a:ext>
            </a:extLst>
          </p:cNvPr>
          <p:cNvSpPr txBox="1"/>
          <p:nvPr/>
        </p:nvSpPr>
        <p:spPr>
          <a:xfrm>
            <a:off x="6425381" y="46166"/>
            <a:ext cx="2703871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More Complex Examples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5C2ECC-EF7D-4381-89DB-FED688DF27D3}"/>
              </a:ext>
            </a:extLst>
          </p:cNvPr>
          <p:cNvSpPr txBox="1"/>
          <p:nvPr/>
        </p:nvSpPr>
        <p:spPr>
          <a:xfrm>
            <a:off x="-29836" y="604994"/>
            <a:ext cx="123812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To generate the sentence “</a:t>
            </a:r>
            <a:r>
              <a:rPr lang="en-US" sz="2400" b="0" i="0" u="none" strike="noStrike" baseline="0" dirty="0">
                <a:latin typeface="LetterGothic"/>
              </a:rPr>
              <a:t>(a + b) × c</a:t>
            </a:r>
            <a:r>
              <a:rPr lang="en-US" sz="2400" b="0" i="0" u="none" strike="noStrike" baseline="0" dirty="0">
                <a:latin typeface="Times-Roman"/>
              </a:rPr>
              <a:t>”, we can use the following rewrite sequence (2,6,1,2,4,3), </a:t>
            </a:r>
            <a:endParaRPr lang="en-US" sz="24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87E2B04-111D-4469-ADB6-D85B2D371E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6181791"/>
              </p:ext>
            </p:extLst>
          </p:nvPr>
        </p:nvGraphicFramePr>
        <p:xfrm>
          <a:off x="7445324" y="1077963"/>
          <a:ext cx="4495080" cy="1897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74" name="Bitmap Image" r:id="rId3" imgW="3086280" imgH="1952640" progId="PBrush">
                  <p:embed/>
                </p:oleObj>
              </mc:Choice>
              <mc:Fallback>
                <p:oleObj name="Bitmap Image" r:id="rId3" imgW="3086280" imgH="195264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FF85152E-500D-4072-BF6F-0DF4A7CE0A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45324" y="1077963"/>
                        <a:ext cx="4495080" cy="189745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0205086D-730F-4B00-99B0-AA2D79829B2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4584967"/>
              </p:ext>
            </p:extLst>
          </p:nvPr>
        </p:nvGraphicFramePr>
        <p:xfrm>
          <a:off x="251596" y="1063672"/>
          <a:ext cx="7076615" cy="35548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75" name="Bitmap Image" r:id="rId5" imgW="6867360" imgH="3048120" progId="PBrush">
                  <p:embed/>
                </p:oleObj>
              </mc:Choice>
              <mc:Fallback>
                <p:oleObj name="Bitmap Image" r:id="rId5" imgW="6867360" imgH="3048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1596" y="1063672"/>
                        <a:ext cx="7076615" cy="3554817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48D5B9C2-1B97-4402-A649-7D6FF4D564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8763747"/>
              </p:ext>
            </p:extLst>
          </p:nvPr>
        </p:nvGraphicFramePr>
        <p:xfrm>
          <a:off x="5541629" y="3699641"/>
          <a:ext cx="1767503" cy="4141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76" name="Bitmap Image" r:id="rId7" imgW="2276640" imgH="533520" progId="PBrush">
                  <p:embed/>
                </p:oleObj>
              </mc:Choice>
              <mc:Fallback>
                <p:oleObj name="Bitmap Image" r:id="rId7" imgW="2276640" imgH="533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41629" y="3699641"/>
                        <a:ext cx="1767503" cy="414143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E0E7A6CA-B471-4327-89D4-BAAE62898435}"/>
              </a:ext>
            </a:extLst>
          </p:cNvPr>
          <p:cNvSpPr txBox="1"/>
          <p:nvPr/>
        </p:nvSpPr>
        <p:spPr>
          <a:xfrm>
            <a:off x="95865" y="4728046"/>
            <a:ext cx="11953566" cy="20313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100" b="0" i="0" u="none" strike="noStrike" baseline="0" dirty="0">
                <a:latin typeface="Times-Roman"/>
              </a:rPr>
              <a:t>This simple </a:t>
            </a:r>
            <a:r>
              <a:rPr lang="en-US" sz="2100" b="1" i="1" dirty="0">
                <a:solidFill>
                  <a:srgbClr val="C00000"/>
                </a:solidFill>
                <a:latin typeface="Times-RomanSC"/>
              </a:rPr>
              <a:t>CFG</a:t>
            </a:r>
            <a:r>
              <a:rPr lang="en-US" sz="2100" b="0" i="0" u="none" strike="noStrike" baseline="0" dirty="0">
                <a:latin typeface="Times-RomanSC"/>
              </a:rPr>
              <a:t> </a:t>
            </a:r>
            <a:r>
              <a:rPr lang="en-US" sz="2100" b="0" i="0" u="none" strike="noStrike" baseline="0" dirty="0">
                <a:latin typeface="Times-Roman"/>
              </a:rPr>
              <a:t>for expressions cannot generate a sentence with unbalanced or improperly nested parentheses.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100" b="0" i="0" u="none" strike="noStrike" baseline="0" dirty="0">
                <a:latin typeface="Times-Roman"/>
              </a:rPr>
              <a:t>Only rule 1 can generate an open parenthesis; it also generates the matching close parenthesis.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100" b="0" i="0" u="none" strike="noStrike" baseline="0" dirty="0">
                <a:latin typeface="Times-Roman"/>
              </a:rPr>
              <a:t>Thus, it cannot generate strings such as </a:t>
            </a:r>
            <a:r>
              <a:rPr lang="en-US" sz="2100" b="1" i="1" u="none" strike="noStrike" baseline="0" dirty="0">
                <a:solidFill>
                  <a:srgbClr val="C00000"/>
                </a:solidFill>
                <a:latin typeface="Times-Roman"/>
              </a:rPr>
              <a:t>“</a:t>
            </a:r>
            <a:r>
              <a:rPr lang="en-US" sz="2100" b="1" i="1" u="none" strike="noStrike" baseline="0" dirty="0">
                <a:solidFill>
                  <a:srgbClr val="C00000"/>
                </a:solidFill>
                <a:latin typeface="LetterGothic"/>
              </a:rPr>
              <a:t>a + ( b × c</a:t>
            </a:r>
            <a:r>
              <a:rPr lang="en-US" sz="2100" b="1" i="1" u="none" strike="noStrike" baseline="0" dirty="0">
                <a:solidFill>
                  <a:srgbClr val="C00000"/>
                </a:solidFill>
                <a:latin typeface="Times-Roman"/>
              </a:rPr>
              <a:t>” </a:t>
            </a:r>
            <a:r>
              <a:rPr lang="en-US" sz="2100" b="0" i="0" u="none" strike="noStrike" baseline="0" dirty="0">
                <a:latin typeface="Times-Roman"/>
              </a:rPr>
              <a:t>or </a:t>
            </a:r>
            <a:r>
              <a:rPr lang="en-US" sz="2100" b="1" i="1" dirty="0">
                <a:solidFill>
                  <a:srgbClr val="C00000"/>
                </a:solidFill>
                <a:latin typeface="Times-Roman"/>
              </a:rPr>
              <a:t>“a + b ) × c),” </a:t>
            </a:r>
            <a:r>
              <a:rPr lang="en-US" sz="2100" b="0" i="0" u="none" strike="noStrike" baseline="0" dirty="0">
                <a:latin typeface="Times-Roman"/>
              </a:rPr>
              <a:t>and a parser built from the grammar will not accept the such strings.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100" b="0" i="0" u="none" strike="noStrike" baseline="0" dirty="0">
                <a:latin typeface="Times-Roman"/>
              </a:rPr>
              <a:t>Clearly, </a:t>
            </a:r>
            <a:r>
              <a:rPr lang="en-US" sz="2100" b="1" i="1" dirty="0">
                <a:solidFill>
                  <a:srgbClr val="C00000"/>
                </a:solidFill>
                <a:latin typeface="Times-RomanSC"/>
              </a:rPr>
              <a:t>CFGs</a:t>
            </a:r>
            <a:r>
              <a:rPr lang="en-US" sz="2100" b="0" i="0" u="none" strike="noStrike" baseline="0" dirty="0">
                <a:latin typeface="Times-Roman"/>
              </a:rPr>
              <a:t> provide us with the ability to specify constructs that </a:t>
            </a:r>
            <a:r>
              <a:rPr lang="en-US" sz="2100" b="0" i="0" u="none" strike="noStrike" baseline="0" dirty="0">
                <a:latin typeface="Times-RomanSC"/>
              </a:rPr>
              <a:t>re</a:t>
            </a:r>
            <a:r>
              <a:rPr lang="en-US" sz="2100" b="0" i="0" u="none" strike="noStrike" baseline="0" dirty="0">
                <a:latin typeface="Times-Roman"/>
              </a:rPr>
              <a:t>s do not.</a:t>
            </a:r>
            <a:endParaRPr lang="en-US" sz="21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ED633C-747E-4910-BCD2-5764D498E4BC}"/>
              </a:ext>
            </a:extLst>
          </p:cNvPr>
          <p:cNvSpPr txBox="1"/>
          <p:nvPr/>
        </p:nvSpPr>
        <p:spPr>
          <a:xfrm>
            <a:off x="7445324" y="3024897"/>
            <a:ext cx="47761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latin typeface="Times-Roman"/>
              </a:rPr>
              <a:t>This derivation of </a:t>
            </a:r>
            <a:r>
              <a:rPr lang="en-US" sz="1600" i="1" u="none" strike="noStrike" baseline="0" dirty="0">
                <a:solidFill>
                  <a:srgbClr val="FF0000"/>
                </a:solidFill>
                <a:latin typeface="LetterGothic"/>
              </a:rPr>
              <a:t>(a + b) × c </a:t>
            </a:r>
            <a:r>
              <a:rPr lang="en-US" sz="1800" b="0" i="0" u="none" strike="noStrike" baseline="0" dirty="0">
                <a:latin typeface="Times-Roman"/>
              </a:rPr>
              <a:t>rewrites, at each step, the rightmost remaining nonterminal symbol.</a:t>
            </a:r>
            <a:endParaRPr lang="en-US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7970E15C-429F-40B5-9DE1-0A72EEBE6B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003589"/>
              </p:ext>
            </p:extLst>
          </p:nvPr>
        </p:nvGraphicFramePr>
        <p:xfrm>
          <a:off x="7610846" y="3699641"/>
          <a:ext cx="4164036" cy="9775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77" name="Bitmap Image" r:id="rId9" imgW="2733840" imgH="723960" progId="PBrush">
                  <p:embed/>
                </p:oleObj>
              </mc:Choice>
              <mc:Fallback>
                <p:oleObj name="Bitmap Image" r:id="rId9" imgW="2733840" imgH="723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610846" y="3699641"/>
                        <a:ext cx="4164036" cy="977568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55570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7AD6D4-4CA4-4478-8D8D-3C1D8F7D26BA}"/>
              </a:ext>
            </a:extLst>
          </p:cNvPr>
          <p:cNvSpPr txBox="1"/>
          <p:nvPr/>
        </p:nvSpPr>
        <p:spPr>
          <a:xfrm>
            <a:off x="0" y="0"/>
            <a:ext cx="244913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Expressing Syntax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91F8B2-3BCA-4948-8FC4-F49228BC6E40}"/>
              </a:ext>
            </a:extLst>
          </p:cNvPr>
          <p:cNvSpPr txBox="1"/>
          <p:nvPr/>
        </p:nvSpPr>
        <p:spPr>
          <a:xfrm>
            <a:off x="2717800" y="46166"/>
            <a:ext cx="3048819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Context Free Grammars - CFG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5E2910-55AC-43D8-9E9B-695B1B1C0B58}"/>
              </a:ext>
            </a:extLst>
          </p:cNvPr>
          <p:cNvSpPr txBox="1"/>
          <p:nvPr/>
        </p:nvSpPr>
        <p:spPr>
          <a:xfrm>
            <a:off x="5992969" y="21603"/>
            <a:ext cx="2703871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More Complex Examples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445A8C-5A22-467B-8686-C80FE9DD9924}"/>
              </a:ext>
            </a:extLst>
          </p:cNvPr>
          <p:cNvSpPr txBox="1"/>
          <p:nvPr/>
        </p:nvSpPr>
        <p:spPr>
          <a:xfrm>
            <a:off x="3667434" y="1305873"/>
            <a:ext cx="37927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latin typeface="Times-Roman"/>
              </a:rPr>
              <a:t>The leftmost derivation of </a:t>
            </a:r>
            <a:r>
              <a:rPr lang="en-US" sz="1600" b="0" i="0" u="none" strike="noStrike" baseline="0" dirty="0">
                <a:latin typeface="LetterGothic"/>
              </a:rPr>
              <a:t>(a + b) × c</a:t>
            </a:r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613C0DE-EE82-45D6-B9AB-F10CA5F325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9835682"/>
              </p:ext>
            </p:extLst>
          </p:nvPr>
        </p:nvGraphicFramePr>
        <p:xfrm>
          <a:off x="119271" y="1702675"/>
          <a:ext cx="8339751" cy="35568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911" name="Bitmap Image" r:id="rId3" imgW="7191360" imgH="3067200" progId="PBrush">
                  <p:embed/>
                </p:oleObj>
              </mc:Choice>
              <mc:Fallback>
                <p:oleObj name="Bitmap Image" r:id="rId3" imgW="7191360" imgH="3067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271" y="1702675"/>
                        <a:ext cx="8339751" cy="3556821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EACB1AF0-39C3-4D45-B063-7E3EA60CD1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5793005"/>
              </p:ext>
            </p:extLst>
          </p:nvPr>
        </p:nvGraphicFramePr>
        <p:xfrm>
          <a:off x="9129252" y="541813"/>
          <a:ext cx="2998900" cy="18974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912" name="Bitmap Image" r:id="rId5" imgW="3086280" imgH="1952640" progId="PBrush">
                  <p:embed/>
                </p:oleObj>
              </mc:Choice>
              <mc:Fallback>
                <p:oleObj name="Bitmap Image" r:id="rId5" imgW="3086280" imgH="195264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A87E2B04-111D-4469-ADB6-D85B2D371E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29252" y="541813"/>
                        <a:ext cx="2998900" cy="189745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8A2DDD18-9145-4688-B406-5008A65E0C33}"/>
              </a:ext>
            </a:extLst>
          </p:cNvPr>
          <p:cNvSpPr txBox="1"/>
          <p:nvPr/>
        </p:nvSpPr>
        <p:spPr>
          <a:xfrm>
            <a:off x="8459022" y="2665650"/>
            <a:ext cx="366064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Times-Roman"/>
              </a:rPr>
              <a:t>The leftmost and rightmost derivations use the same set of rules; they apply those rules in a different order.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-Roman"/>
              </a:rPr>
              <a:t>T</a:t>
            </a:r>
            <a:r>
              <a:rPr lang="en-US" sz="1800" b="0" i="0" u="none" strike="noStrike" baseline="0" dirty="0">
                <a:latin typeface="Times-Roman"/>
              </a:rPr>
              <a:t>he parse trees for the two derivations are identical.</a:t>
            </a:r>
            <a:endParaRPr lang="en-US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94FB623E-9965-4283-8C4A-03557E2557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9163008"/>
              </p:ext>
            </p:extLst>
          </p:nvPr>
        </p:nvGraphicFramePr>
        <p:xfrm>
          <a:off x="0" y="635529"/>
          <a:ext cx="3792717" cy="9708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913" name="Bitmap Image" r:id="rId7" imgW="2790720" imgH="714240" progId="PBrush">
                  <p:embed/>
                </p:oleObj>
              </mc:Choice>
              <mc:Fallback>
                <p:oleObj name="Bitmap Image" r:id="rId7" imgW="2790720" imgH="71424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000D7A30-512B-4473-A6C7-365D1184BA2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0" y="635529"/>
                        <a:ext cx="3792717" cy="9708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11AF6732-E988-43CF-B692-08E86BDC8863}"/>
              </a:ext>
            </a:extLst>
          </p:cNvPr>
          <p:cNvSpPr txBox="1"/>
          <p:nvPr/>
        </p:nvSpPr>
        <p:spPr>
          <a:xfrm>
            <a:off x="155010" y="5329170"/>
            <a:ext cx="11675919" cy="132343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From the compiler’s perspective, it is important that each sentence in the language defined by a </a:t>
            </a:r>
            <a:r>
              <a:rPr lang="en-US" sz="2000" b="0" i="1" u="none" strike="noStrike" baseline="0" dirty="0">
                <a:latin typeface="Times-Roman"/>
              </a:rPr>
              <a:t>CFG</a:t>
            </a:r>
            <a:r>
              <a:rPr lang="en-US" sz="2000" b="0" i="0" u="none" strike="noStrike" baseline="0" dirty="0">
                <a:latin typeface="Times-RomanS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has a unique rightmost (or leftmost) derivation.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A grammar in which multiple rightmost (or leftmost) derivations exist for a sentence is called an </a:t>
            </a:r>
            <a:r>
              <a:rPr lang="en-US" sz="2000" b="1" u="none" strike="noStrike" baseline="0" dirty="0">
                <a:solidFill>
                  <a:srgbClr val="FF0000"/>
                </a:solidFill>
                <a:latin typeface="Times-Italic"/>
              </a:rPr>
              <a:t>ambiguous </a:t>
            </a:r>
            <a:r>
              <a:rPr lang="en-US" sz="2000" b="1" u="none" strike="noStrike" baseline="0" dirty="0">
                <a:solidFill>
                  <a:srgbClr val="FF0000"/>
                </a:solidFill>
                <a:latin typeface="Times-Roman"/>
              </a:rPr>
              <a:t>grammar</a:t>
            </a:r>
            <a:r>
              <a:rPr lang="en-US" sz="2000" b="0" i="0" u="none" strike="noStrike" baseline="0" dirty="0">
                <a:latin typeface="Times-Roman"/>
              </a:rPr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380929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7AD6D4-4CA4-4478-8D8D-3C1D8F7D26BA}"/>
              </a:ext>
            </a:extLst>
          </p:cNvPr>
          <p:cNvSpPr txBox="1"/>
          <p:nvPr/>
        </p:nvSpPr>
        <p:spPr>
          <a:xfrm>
            <a:off x="0" y="0"/>
            <a:ext cx="244913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Expressing Syntax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91F8B2-3BCA-4948-8FC4-F49228BC6E40}"/>
              </a:ext>
            </a:extLst>
          </p:cNvPr>
          <p:cNvSpPr txBox="1"/>
          <p:nvPr/>
        </p:nvSpPr>
        <p:spPr>
          <a:xfrm>
            <a:off x="2717800" y="46166"/>
            <a:ext cx="3048819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Context Free Grammars - CFG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5E2910-55AC-43D8-9E9B-695B1B1C0B58}"/>
              </a:ext>
            </a:extLst>
          </p:cNvPr>
          <p:cNvSpPr txBox="1"/>
          <p:nvPr/>
        </p:nvSpPr>
        <p:spPr>
          <a:xfrm>
            <a:off x="6035287" y="43597"/>
            <a:ext cx="2703871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More Complex Examples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915537-A3D5-47F4-ADF9-05E373184909}"/>
              </a:ext>
            </a:extLst>
          </p:cNvPr>
          <p:cNvSpPr txBox="1"/>
          <p:nvPr/>
        </p:nvSpPr>
        <p:spPr>
          <a:xfrm>
            <a:off x="189915" y="579562"/>
            <a:ext cx="102905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u="none" strike="noStrike" baseline="0" dirty="0">
                <a:latin typeface="Times-Roman"/>
              </a:rPr>
              <a:t>The classic example of an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ambiguous construct - grammar </a:t>
            </a:r>
            <a:r>
              <a:rPr lang="en-US" sz="2400" b="0" i="0" u="none" strike="noStrike" baseline="0" dirty="0">
                <a:latin typeface="Times-Roman"/>
              </a:rPr>
              <a:t>for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LetterGothic"/>
              </a:rPr>
              <a:t>if-then-else</a:t>
            </a:r>
            <a:endParaRPr lang="en-US" sz="2400" dirty="0">
              <a:solidFill>
                <a:srgbClr val="FF0000"/>
              </a:solidFill>
            </a:endParaRP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D609C934-91F4-406F-A201-0CCBB7EA35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7681256"/>
              </p:ext>
            </p:extLst>
          </p:nvPr>
        </p:nvGraphicFramePr>
        <p:xfrm>
          <a:off x="1003056" y="1159124"/>
          <a:ext cx="7240612" cy="16048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082" name="Bitmap Image" r:id="rId3" imgW="5543640" imgH="1228680" progId="PBrush">
                  <p:embed/>
                </p:oleObj>
              </mc:Choice>
              <mc:Fallback>
                <p:oleObj name="Bitmap Image" r:id="rId3" imgW="5543640" imgH="1228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03056" y="1159124"/>
                        <a:ext cx="7240612" cy="160487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879805A2-0FD9-4C16-B924-4D41DE22180F}"/>
              </a:ext>
            </a:extLst>
          </p:cNvPr>
          <p:cNvSpPr txBox="1"/>
          <p:nvPr/>
        </p:nvSpPr>
        <p:spPr>
          <a:xfrm>
            <a:off x="358726" y="2741337"/>
            <a:ext cx="708308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Times-Roman"/>
              </a:rPr>
              <a:t>This fragment shows that the </a:t>
            </a:r>
            <a:r>
              <a:rPr lang="en-US" sz="1600" b="0" i="0" u="none" strike="noStrike" baseline="0" dirty="0">
                <a:latin typeface="LetterGothic"/>
              </a:rPr>
              <a:t>else </a:t>
            </a:r>
            <a:r>
              <a:rPr lang="en-US" sz="1800" b="0" i="0" u="none" strike="noStrike" baseline="0" dirty="0">
                <a:latin typeface="Times-Roman"/>
              </a:rPr>
              <a:t>is optional. </a:t>
            </a:r>
          </a:p>
          <a:p>
            <a:pPr algn="l"/>
            <a:endParaRPr lang="en-US" dirty="0">
              <a:latin typeface="Times-Roman"/>
            </a:endParaRPr>
          </a:p>
          <a:p>
            <a:pPr algn="l"/>
            <a:r>
              <a:rPr lang="en-US" sz="1800" b="0" i="0" u="none" strike="noStrike" baseline="0" dirty="0">
                <a:latin typeface="Times-Roman"/>
              </a:rPr>
              <a:t>The following code fragment has two distinct rightmost derivations.                                                                         </a:t>
            </a:r>
            <a:endParaRPr lang="en-US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255D9A0-3981-4EF8-93D9-88730134D8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5928052"/>
              </p:ext>
            </p:extLst>
          </p:nvPr>
        </p:nvGraphicFramePr>
        <p:xfrm>
          <a:off x="1834147" y="3664667"/>
          <a:ext cx="5553075" cy="476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083" name="Bitmap Image" r:id="rId5" imgW="5553000" imgH="476280" progId="PBrush">
                  <p:embed/>
                </p:oleObj>
              </mc:Choice>
              <mc:Fallback>
                <p:oleObj name="Bitmap Image" r:id="rId5" imgW="5553000" imgH="476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34147" y="3664667"/>
                        <a:ext cx="5553075" cy="47625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DF29D2E7-DFE5-487A-8C2D-A9BE6AF6BD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6302047"/>
              </p:ext>
            </p:extLst>
          </p:nvPr>
        </p:nvGraphicFramePr>
        <p:xfrm>
          <a:off x="153141" y="4242053"/>
          <a:ext cx="5882146" cy="24869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084" name="Bitmap Image" r:id="rId7" imgW="6419880" imgH="2419200" progId="PBrush">
                  <p:embed/>
                </p:oleObj>
              </mc:Choice>
              <mc:Fallback>
                <p:oleObj name="Bitmap Image" r:id="rId7" imgW="6419880" imgH="2419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3141" y="4242053"/>
                        <a:ext cx="5882146" cy="2486996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EBAB920C-9BE8-40E1-AFDE-F82B62E669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2803648"/>
              </p:ext>
            </p:extLst>
          </p:nvPr>
        </p:nvGraphicFramePr>
        <p:xfrm>
          <a:off x="6153336" y="4242054"/>
          <a:ext cx="5882146" cy="24869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085" name="Bitmap Image" r:id="rId9" imgW="6696000" imgH="2571840" progId="PBrush">
                  <p:embed/>
                </p:oleObj>
              </mc:Choice>
              <mc:Fallback>
                <p:oleObj name="Bitmap Image" r:id="rId9" imgW="6696000" imgH="2571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53336" y="4242054"/>
                        <a:ext cx="5882146" cy="2486996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46230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7AD6D4-4CA4-4478-8D8D-3C1D8F7D26BA}"/>
              </a:ext>
            </a:extLst>
          </p:cNvPr>
          <p:cNvSpPr txBox="1"/>
          <p:nvPr/>
        </p:nvSpPr>
        <p:spPr>
          <a:xfrm>
            <a:off x="0" y="0"/>
            <a:ext cx="244913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Expressing Syntax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91F8B2-3BCA-4948-8FC4-F49228BC6E40}"/>
              </a:ext>
            </a:extLst>
          </p:cNvPr>
          <p:cNvSpPr txBox="1"/>
          <p:nvPr/>
        </p:nvSpPr>
        <p:spPr>
          <a:xfrm>
            <a:off x="2717800" y="46166"/>
            <a:ext cx="3048819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Context Free Grammars - CFG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5E2910-55AC-43D8-9E9B-695B1B1C0B58}"/>
              </a:ext>
            </a:extLst>
          </p:cNvPr>
          <p:cNvSpPr txBox="1"/>
          <p:nvPr/>
        </p:nvSpPr>
        <p:spPr>
          <a:xfrm>
            <a:off x="6425381" y="46166"/>
            <a:ext cx="2703871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More Complex Examples</a:t>
            </a:r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9F046AD8-4869-4F3C-8923-6F0A1D2CD9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8947066"/>
              </p:ext>
            </p:extLst>
          </p:nvPr>
        </p:nvGraphicFramePr>
        <p:xfrm>
          <a:off x="1865324" y="612057"/>
          <a:ext cx="5553075" cy="476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938" name="Bitmap Image" r:id="rId3" imgW="5553000" imgH="476280" progId="PBrush">
                  <p:embed/>
                </p:oleObj>
              </mc:Choice>
              <mc:Fallback>
                <p:oleObj name="Bitmap Image" r:id="rId3" imgW="5553000" imgH="476280" progId="PBrush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F255D9A0-3981-4EF8-93D9-88730134D8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65324" y="612057"/>
                        <a:ext cx="5553075" cy="47625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7CDB717-FCB5-4BF2-89BB-8CE0319A6A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8128877"/>
              </p:ext>
            </p:extLst>
          </p:nvPr>
        </p:nvGraphicFramePr>
        <p:xfrm>
          <a:off x="379829" y="1252962"/>
          <a:ext cx="5553075" cy="20927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939" name="Bitmap Image" r:id="rId5" imgW="6419880" imgH="2419200" progId="PBrush">
                  <p:embed/>
                </p:oleObj>
              </mc:Choice>
              <mc:Fallback>
                <p:oleObj name="Bitmap Image" r:id="rId5" imgW="6419880" imgH="2419200" progId="PBrush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DF29D2E7-DFE5-487A-8C2D-A9BE6AF6BD5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79829" y="1252962"/>
                        <a:ext cx="5553075" cy="209270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A888EB2D-5223-4027-BF43-E5784749FD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9194229"/>
              </p:ext>
            </p:extLst>
          </p:nvPr>
        </p:nvGraphicFramePr>
        <p:xfrm>
          <a:off x="6343251" y="1182681"/>
          <a:ext cx="5848749" cy="22463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940" name="Bitmap Image" r:id="rId7" imgW="6696000" imgH="2571840" progId="PBrush">
                  <p:embed/>
                </p:oleObj>
              </mc:Choice>
              <mc:Fallback>
                <p:oleObj name="Bitmap Image" r:id="rId7" imgW="6696000" imgH="2571840" progId="PBrush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EBAB920C-9BE8-40E1-AFDE-F82B62E6690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343251" y="1182681"/>
                        <a:ext cx="5848749" cy="2246319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96ED4FC-489D-4611-8875-D2047CF589BD}"/>
              </a:ext>
            </a:extLst>
          </p:cNvPr>
          <p:cNvSpPr txBox="1"/>
          <p:nvPr/>
        </p:nvSpPr>
        <p:spPr>
          <a:xfrm>
            <a:off x="671731" y="3510319"/>
            <a:ext cx="1152026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0" i="0" u="none" strike="noStrike" baseline="0" dirty="0">
                <a:latin typeface="Times-Roman"/>
              </a:rPr>
              <a:t>The difference between them is simple. </a:t>
            </a:r>
          </a:p>
          <a:p>
            <a:pPr algn="just"/>
            <a:endParaRPr lang="en-US" sz="2400" dirty="0">
              <a:latin typeface="Times-Roman"/>
            </a:endParaRPr>
          </a:p>
          <a:p>
            <a:pPr marL="342900" indent="-342900" algn="just">
              <a:buAutoNum type="arabicParenBoth"/>
            </a:pPr>
            <a:r>
              <a:rPr lang="en-US" sz="2400" b="0" i="0" u="none" strike="noStrike" baseline="0" dirty="0">
                <a:latin typeface="Times-Roman"/>
              </a:rPr>
              <a:t>The first derivation has </a:t>
            </a:r>
            <a:r>
              <a:rPr lang="en-US" sz="2400" b="1" i="1" u="none" strike="noStrike" baseline="0" dirty="0">
                <a:solidFill>
                  <a:srgbClr val="C00000"/>
                </a:solidFill>
                <a:latin typeface="Times-Italic"/>
              </a:rPr>
              <a:t>Assignment</a:t>
            </a:r>
            <a:r>
              <a:rPr lang="en-US" sz="1000" b="1" i="0" u="none" strike="noStrike" baseline="0" dirty="0">
                <a:solidFill>
                  <a:srgbClr val="C00000"/>
                </a:solidFill>
                <a:latin typeface="Times-Roman"/>
              </a:rPr>
              <a:t>2</a:t>
            </a:r>
            <a:r>
              <a:rPr lang="en-US" sz="1000" b="0" i="0" u="none" strike="noStrike" baseline="0" dirty="0">
                <a:latin typeface="Times-Roman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controlled by the inner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if</a:t>
            </a:r>
            <a:r>
              <a:rPr lang="en-US" sz="2400" b="0" i="0" u="none" strike="noStrike" baseline="0" dirty="0">
                <a:latin typeface="Times-Roman"/>
              </a:rPr>
              <a:t>, so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Assignment2</a:t>
            </a:r>
            <a:r>
              <a:rPr lang="en-US" sz="1000" b="0" i="0" u="none" strike="noStrike" baseline="0" dirty="0">
                <a:latin typeface="Times-Roman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executes when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Expr1</a:t>
            </a:r>
            <a:r>
              <a:rPr lang="en-US" sz="1000" b="0" i="0" u="none" strike="noStrike" baseline="0" dirty="0">
                <a:latin typeface="Times-Roman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is true and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Expr2</a:t>
            </a:r>
            <a:r>
              <a:rPr lang="en-US" sz="1000" b="0" i="0" u="none" strike="noStrike" baseline="0" dirty="0">
                <a:latin typeface="Times-Roman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is false:</a:t>
            </a:r>
          </a:p>
          <a:p>
            <a:pPr marL="342900" indent="-342900" algn="just">
              <a:buAutoNum type="arabicParenBoth"/>
            </a:pPr>
            <a:endParaRPr lang="en-US" sz="2400" dirty="0">
              <a:latin typeface="Times-Roman"/>
            </a:endParaRPr>
          </a:p>
          <a:p>
            <a:pPr algn="just"/>
            <a:r>
              <a:rPr lang="en-US" sz="2400" b="0" i="0" u="none" strike="noStrike" baseline="0" dirty="0">
                <a:latin typeface="Times-Roman"/>
              </a:rPr>
              <a:t>(2) The second derivation associates the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else</a:t>
            </a:r>
            <a:r>
              <a:rPr lang="en-US" sz="2400" b="0" i="0" u="none" strike="noStrike" baseline="0" dirty="0">
                <a:latin typeface="LetterGoth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clause with the first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if</a:t>
            </a:r>
            <a:r>
              <a:rPr lang="en-US" sz="2400" b="0" i="0" u="none" strike="noStrike" baseline="0" dirty="0">
                <a:latin typeface="Times-Roman"/>
              </a:rPr>
              <a:t>, so that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Assignment2</a:t>
            </a:r>
            <a:r>
              <a:rPr lang="en-US" sz="2400" b="0" i="0" u="none" strike="noStrike" baseline="0" dirty="0">
                <a:latin typeface="Times-Roman"/>
              </a:rPr>
              <a:t> executes when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Expr1</a:t>
            </a:r>
            <a:r>
              <a:rPr lang="en-US" sz="2400" b="0" i="0" u="none" strike="noStrike" baseline="0" dirty="0">
                <a:latin typeface="Times-Roman"/>
              </a:rPr>
              <a:t> is false, independent of the value of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Expr2</a:t>
            </a:r>
            <a:r>
              <a:rPr lang="en-US" sz="2400" b="0" i="0" u="none" strike="noStrike" baseline="0" dirty="0">
                <a:latin typeface="Times-Roman"/>
              </a:rPr>
              <a:t>:</a:t>
            </a:r>
          </a:p>
          <a:p>
            <a:pPr algn="ctr"/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Clearly, these two derivations produce different behaviors in the compiled code.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1118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2D5DE59-B596-4C51-824D-3EC11F8FFF7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2934" y="42204"/>
          <a:ext cx="5376862" cy="66910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42" name="Bitmap Image" r:id="rId3" imgW="4048200" imgH="4809960" progId="PBrush">
                  <p:embed/>
                </p:oleObj>
              </mc:Choice>
              <mc:Fallback>
                <p:oleObj name="Bitmap Image" r:id="rId3" imgW="4048200" imgH="480996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2D5DE59-B596-4C51-824D-3EC11F8FFF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72934" y="42204"/>
                        <a:ext cx="5376862" cy="6691086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5171453-B217-4954-BFBB-49F34C39224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4927" y="79828"/>
          <a:ext cx="6513159" cy="66294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43" name="Bitmap Image" r:id="rId5" imgW="4124160" imgH="4105440" progId="PBrush">
                  <p:embed/>
                </p:oleObj>
              </mc:Choice>
              <mc:Fallback>
                <p:oleObj name="Bitmap Image" r:id="rId5" imgW="4124160" imgH="410544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5171453-B217-4954-BFBB-49F34C3922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4927" y="79828"/>
                        <a:ext cx="6513159" cy="662944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Arrow: Right 1">
            <a:extLst>
              <a:ext uri="{FF2B5EF4-FFF2-40B4-BE49-F238E27FC236}">
                <a16:creationId xmlns:a16="http://schemas.microsoft.com/office/drawing/2014/main" id="{43337FCE-DE67-4293-8489-A95FBD6BFE7B}"/>
              </a:ext>
            </a:extLst>
          </p:cNvPr>
          <p:cNvSpPr/>
          <p:nvPr/>
        </p:nvSpPr>
        <p:spPr>
          <a:xfrm>
            <a:off x="533400" y="571500"/>
            <a:ext cx="533400" cy="177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3518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7AD6D4-4CA4-4478-8D8D-3C1D8F7D26BA}"/>
              </a:ext>
            </a:extLst>
          </p:cNvPr>
          <p:cNvSpPr txBox="1"/>
          <p:nvPr/>
        </p:nvSpPr>
        <p:spPr>
          <a:xfrm>
            <a:off x="0" y="0"/>
            <a:ext cx="244913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Expressing Syntax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CDD1D6-D811-4BB3-830B-DE1DDBA47C42}"/>
              </a:ext>
            </a:extLst>
          </p:cNvPr>
          <p:cNvSpPr txBox="1"/>
          <p:nvPr/>
        </p:nvSpPr>
        <p:spPr>
          <a:xfrm>
            <a:off x="107200" y="2257390"/>
            <a:ext cx="12084801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To remove this ambiguity, the grammar must be modified to encode a rule that determines which </a:t>
            </a:r>
            <a:r>
              <a:rPr lang="en-US" sz="2000" b="0" i="0" u="none" strike="noStrike" baseline="0" dirty="0">
                <a:latin typeface="LetterGothic"/>
              </a:rPr>
              <a:t>if </a:t>
            </a:r>
            <a:r>
              <a:rPr lang="en-US" sz="2000" b="0" i="0" u="none" strike="noStrike" baseline="0" dirty="0">
                <a:latin typeface="Times-Roman"/>
              </a:rPr>
              <a:t>controls an </a:t>
            </a:r>
            <a:r>
              <a:rPr lang="en-US" sz="2000" b="0" i="0" u="none" strike="noStrike" baseline="0" dirty="0">
                <a:latin typeface="LetterGothic"/>
              </a:rPr>
              <a:t>else</a:t>
            </a:r>
            <a:r>
              <a:rPr lang="en-US" sz="2000" b="0" i="0" u="none" strike="noStrike" baseline="0" dirty="0">
                <a:latin typeface="Times-Roman"/>
              </a:rPr>
              <a:t>. To </a:t>
            </a:r>
            <a:r>
              <a:rPr lang="en-US" sz="2000" dirty="0">
                <a:latin typeface="Times-Roman"/>
              </a:rPr>
              <a:t>modified grammar is in R.H.S above.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The solution restricts the set of statements that can occur in the </a:t>
            </a:r>
            <a:r>
              <a:rPr lang="en-US" sz="2000" b="0" i="0" u="none" strike="noStrike" baseline="0" dirty="0">
                <a:latin typeface="LetterGothic"/>
              </a:rPr>
              <a:t>then </a:t>
            </a:r>
            <a:r>
              <a:rPr lang="en-US" sz="2000" b="0" i="0" u="none" strike="noStrike" baseline="0" dirty="0">
                <a:latin typeface="Times-Roman"/>
              </a:rPr>
              <a:t>part of an </a:t>
            </a:r>
            <a:r>
              <a:rPr lang="en-US" sz="2000" b="0" i="0" u="none" strike="noStrike" baseline="0" dirty="0">
                <a:latin typeface="LetterGothic"/>
              </a:rPr>
              <a:t>if-then-else </a:t>
            </a:r>
            <a:r>
              <a:rPr lang="en-US" sz="2000" b="0" i="0" u="none" strike="noStrike" baseline="0" dirty="0">
                <a:latin typeface="Times-Roman"/>
              </a:rPr>
              <a:t>construct</a:t>
            </a:r>
            <a:endParaRPr lang="en-US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Times-Roman"/>
              </a:rPr>
              <a:t>It ensures that </a:t>
            </a:r>
            <a:r>
              <a:rPr lang="en-US" sz="2000" b="0" i="0" u="none" strike="noStrike" baseline="0" dirty="0">
                <a:latin typeface="LetterGothic"/>
              </a:rPr>
              <a:t>else </a:t>
            </a:r>
            <a:r>
              <a:rPr lang="en-US" sz="2000" b="0" i="0" u="none" strike="noStrike" baseline="0" dirty="0">
                <a:latin typeface="Times-Roman"/>
              </a:rPr>
              <a:t>has an unambiguous match to a specific </a:t>
            </a:r>
            <a:r>
              <a:rPr lang="en-US" sz="2000" b="0" i="0" u="none" strike="noStrike" baseline="0" dirty="0">
                <a:latin typeface="LetterGothic"/>
              </a:rPr>
              <a:t>if</a:t>
            </a:r>
            <a:r>
              <a:rPr lang="en-US" sz="2000" b="0" i="0" u="none" strike="noStrike" baseline="0" dirty="0">
                <a:latin typeface="Times-Roman"/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Times-Roman"/>
              </a:rPr>
              <a:t>Now it has only one right most derivation for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B9F629-3962-41E0-9A32-443A0049D376}"/>
              </a:ext>
            </a:extLst>
          </p:cNvPr>
          <p:cNvSpPr txBox="1"/>
          <p:nvPr/>
        </p:nvSpPr>
        <p:spPr>
          <a:xfrm>
            <a:off x="2717800" y="46166"/>
            <a:ext cx="3048819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Context Free Grammars - CFG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C983B4-3DC9-415D-971F-D50B8F992C87}"/>
              </a:ext>
            </a:extLst>
          </p:cNvPr>
          <p:cNvSpPr txBox="1"/>
          <p:nvPr/>
        </p:nvSpPr>
        <p:spPr>
          <a:xfrm>
            <a:off x="6425381" y="46166"/>
            <a:ext cx="2703871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More Complex Examples</a:t>
            </a:r>
            <a:endParaRPr lang="en-US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B0F5059-A934-42C8-98AF-B4380E0768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0850260"/>
              </p:ext>
            </p:extLst>
          </p:nvPr>
        </p:nvGraphicFramePr>
        <p:xfrm>
          <a:off x="107200" y="594979"/>
          <a:ext cx="5755532" cy="15675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26" name="Bitmap Image" r:id="rId3" imgW="5543640" imgH="1228680" progId="PBrush">
                  <p:embed/>
                </p:oleObj>
              </mc:Choice>
              <mc:Fallback>
                <p:oleObj name="Bitmap Image" r:id="rId3" imgW="5543640" imgH="122868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D609C934-91F4-406F-A201-0CCBB7EA35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7200" y="594979"/>
                        <a:ext cx="5755532" cy="1567599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6E16B17-FA35-43D1-AF39-901B8C01CA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8367923"/>
              </p:ext>
            </p:extLst>
          </p:nvPr>
        </p:nvGraphicFramePr>
        <p:xfrm>
          <a:off x="6137031" y="615937"/>
          <a:ext cx="5862730" cy="15675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27" name="Bitmap Image" r:id="rId5" imgW="5657760" imgH="1676520" progId="PBrush">
                  <p:embed/>
                </p:oleObj>
              </mc:Choice>
              <mc:Fallback>
                <p:oleObj name="Bitmap Image" r:id="rId5" imgW="5657760" imgH="1676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137031" y="615937"/>
                        <a:ext cx="5862730" cy="1567599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A2A974C8-03DB-49C9-9C01-2332F297D5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6465863"/>
              </p:ext>
            </p:extLst>
          </p:nvPr>
        </p:nvGraphicFramePr>
        <p:xfrm>
          <a:off x="5225861" y="4335685"/>
          <a:ext cx="5553075" cy="476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28" name="Bitmap Image" r:id="rId7" imgW="5553000" imgH="476280" progId="PBrush">
                  <p:embed/>
                </p:oleObj>
              </mc:Choice>
              <mc:Fallback>
                <p:oleObj name="Bitmap Image" r:id="rId7" imgW="5553000" imgH="476280" progId="PBrush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F255D9A0-3981-4EF8-93D9-88730134D8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225861" y="4335685"/>
                        <a:ext cx="5553075" cy="47625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751AE5E0-ACC0-4B9C-9D69-4EB48A22E7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0225837"/>
              </p:ext>
            </p:extLst>
          </p:nvPr>
        </p:nvGraphicFramePr>
        <p:xfrm>
          <a:off x="5216336" y="4840159"/>
          <a:ext cx="5562600" cy="1971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129" name="Bitmap Image" r:id="rId9" imgW="5562720" imgH="1971720" progId="PBrush">
                  <p:embed/>
                </p:oleObj>
              </mc:Choice>
              <mc:Fallback>
                <p:oleObj name="Bitmap Image" r:id="rId9" imgW="5562720" imgH="1971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216336" y="4840159"/>
                        <a:ext cx="5562600" cy="1971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4C32AF28-9EDD-4B05-A5DC-B39F3A02C776}"/>
              </a:ext>
            </a:extLst>
          </p:cNvPr>
          <p:cNvSpPr txBox="1"/>
          <p:nvPr/>
        </p:nvSpPr>
        <p:spPr>
          <a:xfrm>
            <a:off x="460717" y="6242063"/>
            <a:ext cx="6182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latin typeface="Times-Roman"/>
              </a:rPr>
              <a:t>The rewritten grammar eliminates the ambiguity.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1418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2D5DE59-B596-4C51-824D-3EC11F8FFF7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2934" y="42204"/>
          <a:ext cx="5376862" cy="66910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14" name="Bitmap Image" r:id="rId3" imgW="4048200" imgH="4809960" progId="PBrush">
                  <p:embed/>
                </p:oleObj>
              </mc:Choice>
              <mc:Fallback>
                <p:oleObj name="Bitmap Image" r:id="rId3" imgW="4048200" imgH="480996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2D5DE59-B596-4C51-824D-3EC11F8FFF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72934" y="42204"/>
                        <a:ext cx="5376862" cy="6691086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5171453-B217-4954-BFBB-49F34C39224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4927" y="79828"/>
          <a:ext cx="6513159" cy="66294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15" name="Bitmap Image" r:id="rId5" imgW="4124160" imgH="4105440" progId="PBrush">
                  <p:embed/>
                </p:oleObj>
              </mc:Choice>
              <mc:Fallback>
                <p:oleObj name="Bitmap Image" r:id="rId5" imgW="4124160" imgH="410544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5171453-B217-4954-BFBB-49F34C3922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4927" y="79828"/>
                        <a:ext cx="6513159" cy="662944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Arrow: Right 1">
            <a:extLst>
              <a:ext uri="{FF2B5EF4-FFF2-40B4-BE49-F238E27FC236}">
                <a16:creationId xmlns:a16="http://schemas.microsoft.com/office/drawing/2014/main" id="{43337FCE-DE67-4293-8489-A95FBD6BFE7B}"/>
              </a:ext>
            </a:extLst>
          </p:cNvPr>
          <p:cNvSpPr/>
          <p:nvPr/>
        </p:nvSpPr>
        <p:spPr>
          <a:xfrm>
            <a:off x="1011701" y="1722901"/>
            <a:ext cx="533400" cy="177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794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A91CC27-7731-4BE1-84FB-1E997D7A4D0B}"/>
              </a:ext>
            </a:extLst>
          </p:cNvPr>
          <p:cNvSpPr txBox="1"/>
          <p:nvPr/>
        </p:nvSpPr>
        <p:spPr>
          <a:xfrm>
            <a:off x="0" y="0"/>
            <a:ext cx="244913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Expressing Syntax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6B6AED-5CC6-4C66-9329-D273B05E62C3}"/>
              </a:ext>
            </a:extLst>
          </p:cNvPr>
          <p:cNvSpPr txBox="1"/>
          <p:nvPr/>
        </p:nvSpPr>
        <p:spPr>
          <a:xfrm>
            <a:off x="2717800" y="46166"/>
            <a:ext cx="3570458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Encoding Meaning into Structure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F849DB-4D84-46B1-89EE-925519E9C02F}"/>
              </a:ext>
            </a:extLst>
          </p:cNvPr>
          <p:cNvSpPr txBox="1"/>
          <p:nvPr/>
        </p:nvSpPr>
        <p:spPr>
          <a:xfrm>
            <a:off x="127303" y="541745"/>
            <a:ext cx="8854088" cy="23083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latin typeface="Times-Roman"/>
              </a:rPr>
              <a:t>The </a:t>
            </a:r>
            <a:r>
              <a:rPr lang="en-US" b="1" i="1" u="none" strike="noStrike" baseline="0" dirty="0">
                <a:solidFill>
                  <a:srgbClr val="C00000"/>
                </a:solidFill>
                <a:latin typeface="LetterGothic"/>
              </a:rPr>
              <a:t>if-then-else</a:t>
            </a:r>
            <a:r>
              <a:rPr lang="en-US" b="0" i="0" u="none" strike="noStrike" baseline="0" dirty="0">
                <a:latin typeface="LetterGothic"/>
              </a:rPr>
              <a:t> </a:t>
            </a:r>
            <a:r>
              <a:rPr lang="en-US" b="0" i="0" u="none" strike="noStrike" baseline="0" dirty="0">
                <a:latin typeface="Times-Roman"/>
              </a:rPr>
              <a:t>ambiguity points out the relationship between meaning and grammatical structure.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latin typeface="Times-Roman"/>
              </a:rPr>
              <a:t>However, ambiguity is not the only situation where meaning and grammatical structure interact.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latin typeface="Times-Roman"/>
              </a:rPr>
              <a:t>Consider the parse tree that would be built from a rightmost derivation of the simple expression </a:t>
            </a:r>
            <a:r>
              <a:rPr lang="en-US" b="1" i="1" dirty="0">
                <a:solidFill>
                  <a:srgbClr val="C00000"/>
                </a:solidFill>
                <a:latin typeface="LetterGothic"/>
              </a:rPr>
              <a:t>a + b x c.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FD083F5-8CCA-42CB-8AB2-57E8A1A734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2107822"/>
              </p:ext>
            </p:extLst>
          </p:nvPr>
        </p:nvGraphicFramePr>
        <p:xfrm>
          <a:off x="169506" y="2936276"/>
          <a:ext cx="6772275" cy="3831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75" name="Bitmap Image" r:id="rId3" imgW="6772320" imgH="2590920" progId="PBrush">
                  <p:embed/>
                </p:oleObj>
              </mc:Choice>
              <mc:Fallback>
                <p:oleObj name="Bitmap Image" r:id="rId3" imgW="6772320" imgH="2590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9506" y="2936276"/>
                        <a:ext cx="6772275" cy="3831819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D00D239-C187-4E3B-86C3-79FA23A9B2E6}"/>
              </a:ext>
            </a:extLst>
          </p:cNvPr>
          <p:cNvSpPr txBox="1"/>
          <p:nvPr/>
        </p:nvSpPr>
        <p:spPr>
          <a:xfrm>
            <a:off x="6983983" y="2920242"/>
            <a:ext cx="5080715" cy="37856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0" i="0" u="none" strike="noStrike" baseline="0" dirty="0">
                <a:latin typeface="Times-Roman"/>
              </a:rPr>
              <a:t>Natural way to evaluate the expression </a:t>
            </a:r>
            <a:r>
              <a:rPr lang="en-US" sz="2400" dirty="0">
                <a:latin typeface="Times-Roman"/>
              </a:rPr>
              <a:t>is by</a:t>
            </a:r>
            <a:r>
              <a:rPr lang="en-US" sz="2400" b="0" i="0" u="none" strike="noStrike" baseline="0" dirty="0">
                <a:latin typeface="Times-Roman"/>
              </a:rPr>
              <a:t> </a:t>
            </a:r>
            <a:r>
              <a:rPr lang="en-US" sz="2400" b="0" i="0" u="none" strike="noStrike" baseline="0" dirty="0" err="1">
                <a:latin typeface="Times-Roman"/>
              </a:rPr>
              <a:t>postorder</a:t>
            </a:r>
            <a:r>
              <a:rPr lang="en-US" sz="2400" b="0" i="0" u="none" strike="noStrike" baseline="0" dirty="0">
                <a:latin typeface="Times-Roman"/>
              </a:rPr>
              <a:t> tree walk….first compute </a:t>
            </a:r>
            <a:r>
              <a:rPr lang="en-US" sz="2400" b="1" i="1" u="none" strike="noStrike" baseline="0" dirty="0">
                <a:solidFill>
                  <a:srgbClr val="C00000"/>
                </a:solidFill>
                <a:latin typeface="LetterGothic"/>
              </a:rPr>
              <a:t>a + b </a:t>
            </a:r>
            <a:r>
              <a:rPr lang="en-US" sz="2400" b="0" i="0" u="none" strike="noStrike" baseline="0" dirty="0">
                <a:latin typeface="Times-Roman"/>
              </a:rPr>
              <a:t>and then multiply that result by </a:t>
            </a:r>
            <a:r>
              <a:rPr lang="en-US" sz="2400" b="1" i="1" dirty="0">
                <a:solidFill>
                  <a:srgbClr val="C00000"/>
                </a:solidFill>
                <a:latin typeface="LetterGothic"/>
              </a:rPr>
              <a:t>c</a:t>
            </a:r>
            <a:r>
              <a:rPr lang="en-US" sz="2000" b="0" i="0" u="none" strike="noStrike" baseline="0" dirty="0">
                <a:latin typeface="LetterGothic"/>
              </a:rPr>
              <a:t> . ..</a:t>
            </a:r>
            <a:r>
              <a:rPr lang="en-US" sz="2000" b="0" i="0" u="none" strike="noStrike" baseline="0" dirty="0" err="1">
                <a:latin typeface="LetterGothic"/>
              </a:rPr>
              <a:t>ie</a:t>
            </a:r>
            <a:r>
              <a:rPr lang="en-US" sz="2000" b="0" i="0" u="none" strike="noStrike" baseline="0" dirty="0">
                <a:latin typeface="LetterGothic"/>
              </a:rPr>
              <a:t>., </a:t>
            </a:r>
            <a:r>
              <a:rPr lang="en-US" sz="2400" b="1" i="1" dirty="0">
                <a:solidFill>
                  <a:srgbClr val="C00000"/>
                </a:solidFill>
                <a:latin typeface="LetterGothic"/>
              </a:rPr>
              <a:t>(a + b) x c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</a:p>
          <a:p>
            <a:pPr algn="just"/>
            <a:endParaRPr lang="en-US" sz="2400" dirty="0">
              <a:latin typeface="Times-Roman"/>
            </a:endParaRPr>
          </a:p>
          <a:p>
            <a:pPr algn="just"/>
            <a:r>
              <a:rPr lang="en-US" sz="2400" dirty="0">
                <a:latin typeface="Times-Roman"/>
              </a:rPr>
              <a:t>But, by operator precedence rule it should be </a:t>
            </a:r>
            <a:r>
              <a:rPr lang="en-US" sz="2400" b="1" i="1" dirty="0">
                <a:solidFill>
                  <a:srgbClr val="C00000"/>
                </a:solidFill>
                <a:latin typeface="LetterGothic"/>
              </a:rPr>
              <a:t>a +(b x c).</a:t>
            </a:r>
          </a:p>
          <a:p>
            <a:pPr algn="just"/>
            <a:endParaRPr lang="en-US" sz="2400" dirty="0">
              <a:latin typeface="Times-Roman"/>
            </a:endParaRPr>
          </a:p>
          <a:p>
            <a:pPr algn="just"/>
            <a:r>
              <a:rPr lang="en-US" sz="2400" b="0" i="0" u="none" strike="noStrike" baseline="0" dirty="0">
                <a:latin typeface="Times-Roman"/>
              </a:rPr>
              <a:t>So, we need to </a:t>
            </a:r>
            <a:r>
              <a:rPr lang="en-US" sz="2400" b="0" i="0" u="none" strike="noStrike" baseline="0" dirty="0">
                <a:solidFill>
                  <a:srgbClr val="C00000"/>
                </a:solidFill>
                <a:latin typeface="Times-Roman"/>
              </a:rPr>
              <a:t>encode operator precedence levels</a:t>
            </a:r>
            <a:r>
              <a:rPr lang="en-US" sz="2400" b="0" i="0" u="none" strike="noStrike" baseline="0" dirty="0">
                <a:latin typeface="Times-Roman"/>
              </a:rPr>
              <a:t> into the grammar.</a:t>
            </a:r>
            <a:endParaRPr lang="en-US" sz="24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42F5A3C-69D6-40DC-8E25-F165F7DA03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2585925"/>
              </p:ext>
            </p:extLst>
          </p:nvPr>
        </p:nvGraphicFramePr>
        <p:xfrm>
          <a:off x="9065797" y="46166"/>
          <a:ext cx="2998900" cy="27454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76" name="Bitmap Image" r:id="rId5" imgW="3086280" imgH="1952640" progId="PBrush">
                  <p:embed/>
                </p:oleObj>
              </mc:Choice>
              <mc:Fallback>
                <p:oleObj name="Bitmap Image" r:id="rId5" imgW="3086280" imgH="195264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EACB1AF0-39C3-4D45-B063-7E3EA60CD1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065797" y="46166"/>
                        <a:ext cx="2998900" cy="2745484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2561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A91CC27-7731-4BE1-84FB-1E997D7A4D0B}"/>
              </a:ext>
            </a:extLst>
          </p:cNvPr>
          <p:cNvSpPr txBox="1"/>
          <p:nvPr/>
        </p:nvSpPr>
        <p:spPr>
          <a:xfrm>
            <a:off x="0" y="0"/>
            <a:ext cx="244913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Expressing Syntax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6B6AED-5CC6-4C66-9329-D273B05E62C3}"/>
              </a:ext>
            </a:extLst>
          </p:cNvPr>
          <p:cNvSpPr txBox="1"/>
          <p:nvPr/>
        </p:nvSpPr>
        <p:spPr>
          <a:xfrm>
            <a:off x="2717800" y="46166"/>
            <a:ext cx="3570458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Encoding Meaning into Structure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DE779B-7993-47BA-9E04-1FCD0C16EE7B}"/>
              </a:ext>
            </a:extLst>
          </p:cNvPr>
          <p:cNvSpPr txBox="1"/>
          <p:nvPr/>
        </p:nvSpPr>
        <p:spPr>
          <a:xfrm>
            <a:off x="152400" y="666148"/>
            <a:ext cx="6318738" cy="463162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First, we must decide </a:t>
            </a:r>
            <a:r>
              <a:rPr lang="en-US" sz="2400" b="1" i="1" u="none" strike="noStrike" baseline="0" dirty="0">
                <a:solidFill>
                  <a:srgbClr val="C00000"/>
                </a:solidFill>
                <a:latin typeface="Times-Roman"/>
              </a:rPr>
              <a:t>how many levels </a:t>
            </a:r>
            <a:r>
              <a:rPr lang="en-US" sz="2400" b="0" i="0" u="none" strike="noStrike" baseline="0" dirty="0">
                <a:latin typeface="Times-Roman"/>
              </a:rPr>
              <a:t>of precedence are required.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In the simple expression grammar, we have </a:t>
            </a:r>
            <a:r>
              <a:rPr lang="en-US" sz="2400" b="0" i="1" u="none" strike="noStrike" baseline="0" dirty="0">
                <a:solidFill>
                  <a:srgbClr val="C00000"/>
                </a:solidFill>
                <a:latin typeface="Times-Roman"/>
              </a:rPr>
              <a:t>three levels </a:t>
            </a:r>
            <a:r>
              <a:rPr lang="en-US" sz="2400" b="0" i="0" u="none" strike="noStrike" baseline="0" dirty="0">
                <a:latin typeface="Times-Roman"/>
              </a:rPr>
              <a:t>of precedence: </a:t>
            </a:r>
          </a:p>
          <a:p>
            <a:pPr algn="just"/>
            <a:r>
              <a:rPr lang="en-US" sz="2400" dirty="0">
                <a:latin typeface="Times-Roman"/>
              </a:rPr>
              <a:t>      (1) </a:t>
            </a:r>
            <a:r>
              <a:rPr lang="en-US" sz="2400" b="0" i="0" u="none" strike="noStrike" baseline="0" dirty="0">
                <a:latin typeface="Times-Roman"/>
              </a:rPr>
              <a:t>highest precedence for </a:t>
            </a:r>
            <a:r>
              <a:rPr lang="en-US" sz="2400" b="1" i="1" u="none" strike="noStrike" baseline="0" dirty="0">
                <a:solidFill>
                  <a:srgbClr val="C00000"/>
                </a:solidFill>
                <a:latin typeface="LetterGothic"/>
              </a:rPr>
              <a:t>( )</a:t>
            </a:r>
            <a:r>
              <a:rPr lang="en-US" sz="2400" b="0" i="0" u="none" strike="noStrike" baseline="0" dirty="0">
                <a:latin typeface="Times-Roman"/>
              </a:rPr>
              <a:t>, </a:t>
            </a:r>
          </a:p>
          <a:p>
            <a:pPr algn="just"/>
            <a:r>
              <a:rPr lang="en-US" sz="2400" b="0" i="0" u="none" strike="noStrike" baseline="0" dirty="0">
                <a:latin typeface="Times-Roman"/>
              </a:rPr>
              <a:t>      (2) medium precedence for </a:t>
            </a:r>
            <a:r>
              <a:rPr lang="en-US" sz="2400" b="1" i="1" dirty="0">
                <a:solidFill>
                  <a:srgbClr val="C00000"/>
                </a:solidFill>
                <a:latin typeface="LetterGothic"/>
              </a:rPr>
              <a:t>x </a:t>
            </a:r>
            <a:r>
              <a:rPr lang="en-US" sz="2400" b="0" i="0" u="none" strike="noStrike" baseline="0" dirty="0">
                <a:latin typeface="Times-Roman"/>
              </a:rPr>
              <a:t>and </a:t>
            </a:r>
            <a:r>
              <a:rPr lang="en-US" sz="2400" b="1" i="1" dirty="0">
                <a:solidFill>
                  <a:srgbClr val="C00000"/>
                </a:solidFill>
                <a:latin typeface="LetterGothic"/>
              </a:rPr>
              <a:t>÷</a:t>
            </a:r>
            <a:r>
              <a:rPr lang="en-US" sz="2400" b="0" i="0" u="none" strike="noStrike" baseline="0" dirty="0">
                <a:latin typeface="Times-Roman"/>
              </a:rPr>
              <a:t>, and </a:t>
            </a:r>
          </a:p>
          <a:p>
            <a:pPr algn="just"/>
            <a:r>
              <a:rPr lang="en-US" sz="2400" dirty="0">
                <a:latin typeface="Times-Roman"/>
              </a:rPr>
              <a:t>      (3) </a:t>
            </a:r>
            <a:r>
              <a:rPr lang="en-US" sz="2400" b="0" i="0" u="none" strike="noStrike" baseline="0" dirty="0">
                <a:latin typeface="Times-Roman"/>
              </a:rPr>
              <a:t>lowest precedence for </a:t>
            </a:r>
            <a:r>
              <a:rPr lang="en-US" sz="2400" b="1" i="1" dirty="0">
                <a:solidFill>
                  <a:srgbClr val="C00000"/>
                </a:solidFill>
                <a:latin typeface="LetterGothic"/>
              </a:rPr>
              <a:t>+ </a:t>
            </a:r>
            <a:r>
              <a:rPr lang="en-US" sz="2400" b="0" i="0" u="none" strike="noStrike" baseline="0" dirty="0">
                <a:latin typeface="Times-Roman"/>
              </a:rPr>
              <a:t>and </a:t>
            </a:r>
            <a:r>
              <a:rPr lang="en-US" sz="2400" b="1" i="1" dirty="0">
                <a:solidFill>
                  <a:srgbClr val="C00000"/>
                </a:solidFill>
                <a:latin typeface="LetterGothic"/>
              </a:rPr>
              <a:t>-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Next, we </a:t>
            </a:r>
            <a:r>
              <a:rPr lang="en-US" sz="2400" b="1" i="1" u="none" strike="noStrike" baseline="0" dirty="0">
                <a:solidFill>
                  <a:srgbClr val="C00000"/>
                </a:solidFill>
                <a:latin typeface="Times-Roman"/>
              </a:rPr>
              <a:t>group the operators </a:t>
            </a:r>
            <a:r>
              <a:rPr lang="en-US" sz="2400" b="0" i="0" u="none" strike="noStrike" baseline="0" dirty="0">
                <a:latin typeface="Times-Roman"/>
              </a:rPr>
              <a:t>at distinct levels and use a nonterminal to isolate the corresponding part of the grammar.</a:t>
            </a:r>
            <a:endParaRPr lang="en-US" sz="2400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B6415B0-D94B-48C1-B49D-C3FF121B86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6301975"/>
              </p:ext>
            </p:extLst>
          </p:nvPr>
        </p:nvGraphicFramePr>
        <p:xfrm>
          <a:off x="6837091" y="1043406"/>
          <a:ext cx="5202508" cy="5066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54" name="Bitmap Image" r:id="rId3" imgW="2924280" imgH="2847960" progId="PBrush">
                  <p:embed/>
                </p:oleObj>
              </mc:Choice>
              <mc:Fallback>
                <p:oleObj name="Bitmap Image" r:id="rId3" imgW="2924280" imgH="2847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37091" y="1043406"/>
                        <a:ext cx="5202508" cy="5066938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81E3699A-FBB5-4BC3-A046-474FC83ABB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8007135"/>
              </p:ext>
            </p:extLst>
          </p:nvPr>
        </p:nvGraphicFramePr>
        <p:xfrm>
          <a:off x="6849135" y="6184255"/>
          <a:ext cx="4454525" cy="442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55" name="Bitmap Image" r:id="rId5" imgW="3257640" imgH="324000" progId="PBrush">
                  <p:embed/>
                </p:oleObj>
              </mc:Choice>
              <mc:Fallback>
                <p:oleObj name="Bitmap Image" r:id="rId5" imgW="3257640" imgH="324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49135" y="6184255"/>
                        <a:ext cx="4454525" cy="442913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9D53971-4ABB-41BA-BC38-9126A2AB244F}"/>
              </a:ext>
            </a:extLst>
          </p:cNvPr>
          <p:cNvSpPr txBox="1"/>
          <p:nvPr/>
        </p:nvSpPr>
        <p:spPr>
          <a:xfrm>
            <a:off x="6665495" y="83121"/>
            <a:ext cx="5374103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1800" b="0" i="0" u="none" strike="noStrike" baseline="0" dirty="0">
                <a:latin typeface="Times-Roman"/>
              </a:rPr>
              <a:t>This shows the resulting grammar; it includes a unique start symbol, </a:t>
            </a:r>
            <a:r>
              <a:rPr lang="en-US" sz="1800" b="1" i="1" u="none" strike="noStrike" baseline="0" dirty="0">
                <a:solidFill>
                  <a:srgbClr val="C00000"/>
                </a:solidFill>
                <a:latin typeface="Times-Italic"/>
              </a:rPr>
              <a:t>Goal</a:t>
            </a:r>
            <a:r>
              <a:rPr lang="en-US" sz="1800" b="0" i="0" u="none" strike="noStrike" baseline="0" dirty="0">
                <a:latin typeface="Times-Roman"/>
              </a:rPr>
              <a:t>, and a production for the terminal symbols </a:t>
            </a:r>
            <a:r>
              <a:rPr lang="en-US" b="1" i="1" dirty="0">
                <a:solidFill>
                  <a:srgbClr val="C00000"/>
                </a:solidFill>
                <a:latin typeface="Times-Italic"/>
              </a:rPr>
              <a:t>num </a:t>
            </a:r>
            <a:r>
              <a:rPr lang="en-US" dirty="0">
                <a:latin typeface="Times-Roman"/>
              </a:rPr>
              <a:t>and</a:t>
            </a:r>
            <a:r>
              <a:rPr lang="en-US" b="1" i="1" dirty="0">
                <a:solidFill>
                  <a:srgbClr val="C00000"/>
                </a:solidFill>
                <a:latin typeface="Times-Italic"/>
              </a:rPr>
              <a:t> name.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C6EB01-8B9E-4520-AE78-7C29F36B8290}"/>
              </a:ext>
            </a:extLst>
          </p:cNvPr>
          <p:cNvSpPr txBox="1"/>
          <p:nvPr/>
        </p:nvSpPr>
        <p:spPr>
          <a:xfrm>
            <a:off x="576775" y="5510179"/>
            <a:ext cx="589436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1" i="1" u="none" strike="noStrike" baseline="0" dirty="0">
                <a:solidFill>
                  <a:srgbClr val="C00000"/>
                </a:solidFill>
                <a:latin typeface="Times-Italic"/>
              </a:rPr>
              <a:t>Expr</a:t>
            </a:r>
            <a:r>
              <a:rPr lang="en-US" sz="2400" b="0" i="0" u="none" strike="noStrike" baseline="0" dirty="0">
                <a:latin typeface="Times-Roman"/>
              </a:rPr>
              <a:t>, represents the level for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+ </a:t>
            </a:r>
            <a:r>
              <a:rPr lang="en-US" sz="2400" b="0" i="0" u="none" strike="noStrike" baseline="0" dirty="0">
                <a:latin typeface="Times-Roman"/>
              </a:rPr>
              <a:t>and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-</a:t>
            </a:r>
            <a:r>
              <a:rPr lang="en-US" sz="2400" dirty="0">
                <a:latin typeface="Times-Roman"/>
              </a:rPr>
              <a:t>;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Term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represents the level for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×</a:t>
            </a:r>
            <a:r>
              <a:rPr lang="en-US" sz="2000" b="0" i="0" u="none" strike="noStrike" baseline="0" dirty="0">
                <a:latin typeface="LetterGoth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and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÷</a:t>
            </a:r>
            <a:r>
              <a:rPr lang="en-US" sz="2400" b="0" i="0" u="none" strike="noStrike" baseline="0" dirty="0">
                <a:latin typeface="Times-Roman"/>
              </a:rPr>
              <a:t>, and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Factor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represents the level for </a:t>
            </a:r>
            <a:r>
              <a:rPr lang="en-US" sz="2000" b="0" i="0" u="none" strike="noStrike" baseline="0" dirty="0">
                <a:solidFill>
                  <a:srgbClr val="C00000"/>
                </a:solidFill>
                <a:latin typeface="LetterGothic"/>
              </a:rPr>
              <a:t>( )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500297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A91CC27-7731-4BE1-84FB-1E997D7A4D0B}"/>
              </a:ext>
            </a:extLst>
          </p:cNvPr>
          <p:cNvSpPr txBox="1"/>
          <p:nvPr/>
        </p:nvSpPr>
        <p:spPr>
          <a:xfrm>
            <a:off x="0" y="0"/>
            <a:ext cx="244913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Expressing Syntax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6B6AED-5CC6-4C66-9329-D273B05E62C3}"/>
              </a:ext>
            </a:extLst>
          </p:cNvPr>
          <p:cNvSpPr txBox="1"/>
          <p:nvPr/>
        </p:nvSpPr>
        <p:spPr>
          <a:xfrm>
            <a:off x="2717800" y="46166"/>
            <a:ext cx="3570458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Encoding Meaning into Structure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542D79-AC01-4364-9B66-5A2AED34811F}"/>
              </a:ext>
            </a:extLst>
          </p:cNvPr>
          <p:cNvSpPr txBox="1"/>
          <p:nvPr/>
        </p:nvSpPr>
        <p:spPr>
          <a:xfrm>
            <a:off x="167054" y="502660"/>
            <a:ext cx="1164101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0" i="0" u="none" strike="noStrike" baseline="0" dirty="0">
                <a:latin typeface="Times-Roman"/>
              </a:rPr>
              <a:t>In this form, the grammar derives a parse tree for </a:t>
            </a:r>
            <a:r>
              <a:rPr lang="en-US" sz="2400" b="1" i="1" u="none" strike="noStrike" baseline="0" dirty="0">
                <a:solidFill>
                  <a:srgbClr val="C00000"/>
                </a:solidFill>
                <a:latin typeface="LetterGothic"/>
              </a:rPr>
              <a:t>a + b x c </a:t>
            </a:r>
            <a:r>
              <a:rPr lang="en-US" sz="2400" b="0" i="0" u="none" strike="noStrike" baseline="0" dirty="0">
                <a:latin typeface="Times-Roman"/>
              </a:rPr>
              <a:t>that is consistent with standard algebraic precedence, as shown below.</a:t>
            </a:r>
            <a:endParaRPr lang="en-US" sz="2400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0CC376E-7196-4589-B449-764CBE90AA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9002704"/>
              </p:ext>
            </p:extLst>
          </p:nvPr>
        </p:nvGraphicFramePr>
        <p:xfrm>
          <a:off x="189915" y="1333657"/>
          <a:ext cx="6193881" cy="33749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12" name="Bitmap Image" r:id="rId3" imgW="6781680" imgH="3571920" progId="PBrush">
                  <p:embed/>
                </p:oleObj>
              </mc:Choice>
              <mc:Fallback>
                <p:oleObj name="Bitmap Image" r:id="rId3" imgW="6781680" imgH="3571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9915" y="1333657"/>
                        <a:ext cx="6193881" cy="3374966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2F52C98-201A-4CDA-B060-3A111DFDF09E}"/>
              </a:ext>
            </a:extLst>
          </p:cNvPr>
          <p:cNvSpPr txBox="1"/>
          <p:nvPr/>
        </p:nvSpPr>
        <p:spPr>
          <a:xfrm>
            <a:off x="6629400" y="3424619"/>
            <a:ext cx="5492260" cy="115416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300" b="0" i="0" u="none" strike="noStrike" baseline="0" dirty="0">
                <a:latin typeface="Times-Roman"/>
              </a:rPr>
              <a:t>A </a:t>
            </a:r>
            <a:r>
              <a:rPr lang="en-US" sz="2300" b="0" i="0" u="none" strike="noStrike" baseline="0" dirty="0" err="1">
                <a:latin typeface="Times-Roman"/>
              </a:rPr>
              <a:t>postorder</a:t>
            </a:r>
            <a:r>
              <a:rPr lang="en-US" sz="2300" b="0" i="0" u="none" strike="noStrike" baseline="0" dirty="0">
                <a:latin typeface="Times-Roman"/>
              </a:rPr>
              <a:t> </a:t>
            </a:r>
            <a:r>
              <a:rPr lang="en-US" sz="2300" b="0" i="0" u="none" strike="noStrike" baseline="0" dirty="0" err="1">
                <a:latin typeface="Times-Roman"/>
              </a:rPr>
              <a:t>treewalk</a:t>
            </a:r>
            <a:r>
              <a:rPr lang="en-US" sz="2300" b="0" i="0" u="none" strike="noStrike" baseline="0" dirty="0">
                <a:latin typeface="Times-Roman"/>
              </a:rPr>
              <a:t> over this parse tree will first evaluate </a:t>
            </a:r>
            <a:r>
              <a:rPr lang="en-US" sz="2300" b="1" i="1" u="none" strike="noStrike" baseline="0" dirty="0">
                <a:solidFill>
                  <a:srgbClr val="C00000"/>
                </a:solidFill>
                <a:latin typeface="LetterGothic"/>
              </a:rPr>
              <a:t>b x c </a:t>
            </a:r>
            <a:r>
              <a:rPr lang="en-US" sz="2300" b="0" i="0" u="none" strike="noStrike" baseline="0" dirty="0">
                <a:latin typeface="Times-Roman"/>
              </a:rPr>
              <a:t>and then add the result to </a:t>
            </a:r>
            <a:r>
              <a:rPr lang="en-US" sz="2300" b="1" i="1" dirty="0">
                <a:solidFill>
                  <a:srgbClr val="C00000"/>
                </a:solidFill>
                <a:latin typeface="LetterGothic"/>
              </a:rPr>
              <a:t>a</a:t>
            </a:r>
            <a:r>
              <a:rPr lang="en-US" sz="2300" b="0" i="0" u="none" strike="noStrike" baseline="0" dirty="0">
                <a:latin typeface="Times-Roman"/>
              </a:rPr>
              <a:t>.</a:t>
            </a:r>
            <a:endParaRPr lang="en-US" sz="2300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5D8C5EB4-43FB-4559-BD73-6FF82AE585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8437396"/>
              </p:ext>
            </p:extLst>
          </p:nvPr>
        </p:nvGraphicFramePr>
        <p:xfrm>
          <a:off x="6629400" y="1006907"/>
          <a:ext cx="5395546" cy="22479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13" name="Bitmap Image" r:id="rId5" imgW="6772320" imgH="2590920" progId="PBrush">
                  <p:embed/>
                </p:oleObj>
              </mc:Choice>
              <mc:Fallback>
                <p:oleObj name="Bitmap Image" r:id="rId5" imgW="6772320" imgH="259092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EFD083F5-8CCA-42CB-8AB2-57E8A1A734A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629400" y="1006907"/>
                        <a:ext cx="5395546" cy="2247934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5C451B9D-1B48-46DD-90A5-095E0A0691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7203265"/>
              </p:ext>
            </p:extLst>
          </p:nvPr>
        </p:nvGraphicFramePr>
        <p:xfrm>
          <a:off x="8780585" y="4676054"/>
          <a:ext cx="3244361" cy="20856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14" name="Bitmap Image" r:id="rId7" imgW="4800600" imgH="3086280" progId="PBrush">
                  <p:embed/>
                </p:oleObj>
              </mc:Choice>
              <mc:Fallback>
                <p:oleObj name="Bitmap Image" r:id="rId7" imgW="4800600" imgH="3086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780585" y="4676054"/>
                        <a:ext cx="3244361" cy="2085661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FACFC728-6113-41D9-8ECF-DF73CEA0FF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5693113"/>
              </p:ext>
            </p:extLst>
          </p:nvPr>
        </p:nvGraphicFramePr>
        <p:xfrm>
          <a:off x="5303960" y="5613074"/>
          <a:ext cx="3476625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15" name="Bitmap Image" r:id="rId9" imgW="3476520" imgH="1181160" progId="PBrush">
                  <p:embed/>
                </p:oleObj>
              </mc:Choice>
              <mc:Fallback>
                <p:oleObj name="Bitmap Image" r:id="rId9" imgW="3476520" imgH="1181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303960" y="5613074"/>
                        <a:ext cx="3476625" cy="1181100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4CAC9481-6DB5-4F1A-B929-A97FAC1B1228}"/>
              </a:ext>
            </a:extLst>
          </p:cNvPr>
          <p:cNvSpPr txBox="1"/>
          <p:nvPr/>
        </p:nvSpPr>
        <p:spPr>
          <a:xfrm>
            <a:off x="5200460" y="5243742"/>
            <a:ext cx="1087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 Example.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80903396-385C-41D5-A38E-3F18AC16D4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6079949"/>
              </p:ext>
            </p:extLst>
          </p:nvPr>
        </p:nvGraphicFramePr>
        <p:xfrm>
          <a:off x="357254" y="4772338"/>
          <a:ext cx="2141465" cy="2085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16" name="Bitmap Image" r:id="rId11" imgW="2924280" imgH="2847960" progId="PBrush">
                  <p:embed/>
                </p:oleObj>
              </mc:Choice>
              <mc:Fallback>
                <p:oleObj name="Bitmap Image" r:id="rId11" imgW="2924280" imgH="284796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DB6415B0-D94B-48C1-B49D-C3FF121B86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57254" y="4772338"/>
                        <a:ext cx="2141465" cy="2085662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E60BD7A3-262C-4EE0-905C-7A2848F6F42D}"/>
              </a:ext>
            </a:extLst>
          </p:cNvPr>
          <p:cNvSpPr txBox="1"/>
          <p:nvPr/>
        </p:nvSpPr>
        <p:spPr>
          <a:xfrm>
            <a:off x="8782050" y="951028"/>
            <a:ext cx="2034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Previous derivation</a:t>
            </a:r>
          </a:p>
        </p:txBody>
      </p:sp>
    </p:spTree>
    <p:extLst>
      <p:ext uri="{BB962C8B-B14F-4D97-AF65-F5344CB8AC3E}">
        <p14:creationId xmlns:p14="http://schemas.microsoft.com/office/powerpoint/2010/main" val="33574570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A91CC27-7731-4BE1-84FB-1E997D7A4D0B}"/>
              </a:ext>
            </a:extLst>
          </p:cNvPr>
          <p:cNvSpPr txBox="1"/>
          <p:nvPr/>
        </p:nvSpPr>
        <p:spPr>
          <a:xfrm>
            <a:off x="0" y="0"/>
            <a:ext cx="244913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Expressing Syntax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6B6AED-5CC6-4C66-9329-D273B05E62C3}"/>
              </a:ext>
            </a:extLst>
          </p:cNvPr>
          <p:cNvSpPr txBox="1"/>
          <p:nvPr/>
        </p:nvSpPr>
        <p:spPr>
          <a:xfrm>
            <a:off x="2717800" y="46166"/>
            <a:ext cx="4133166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solidFill>
                  <a:srgbClr val="FF0000"/>
                </a:solidFill>
                <a:latin typeface="Myriad-Bold"/>
              </a:rPr>
              <a:t>Discovering derivation for an input string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C62A8F-0C26-4EBA-AB24-77A74014D7F0}"/>
              </a:ext>
            </a:extLst>
          </p:cNvPr>
          <p:cNvSpPr txBox="1"/>
          <p:nvPr/>
        </p:nvSpPr>
        <p:spPr>
          <a:xfrm>
            <a:off x="211016" y="642647"/>
            <a:ext cx="11816861" cy="584775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b="0" i="0" u="none" strike="noStrike" baseline="0" dirty="0">
                <a:latin typeface="Times-Roman"/>
              </a:rPr>
              <a:t>We have seen how to use a </a:t>
            </a:r>
            <a:r>
              <a:rPr lang="en-US" sz="2200" b="1" i="1" dirty="0">
                <a:solidFill>
                  <a:srgbClr val="C00000"/>
                </a:solidFill>
                <a:latin typeface="Times-RomanSC"/>
              </a:rPr>
              <a:t>CFG</a:t>
            </a:r>
            <a:r>
              <a:rPr lang="en-US" sz="2200" b="0" i="0" u="none" strike="noStrike" baseline="0" dirty="0">
                <a:latin typeface="Times-RomanSC"/>
              </a:rPr>
              <a:t> </a:t>
            </a:r>
            <a:r>
              <a:rPr lang="en-US" sz="2200" b="1" i="1" dirty="0">
                <a:solidFill>
                  <a:srgbClr val="C00000"/>
                </a:solidFill>
                <a:latin typeface="Times-RomanSC"/>
              </a:rPr>
              <a:t>G</a:t>
            </a:r>
            <a:r>
              <a:rPr lang="en-US" sz="2200" b="0" i="1" u="none" strike="noStrike" baseline="0" dirty="0">
                <a:latin typeface="Times-Italic"/>
              </a:rPr>
              <a:t> </a:t>
            </a:r>
            <a:r>
              <a:rPr lang="en-US" sz="2200" b="0" i="0" u="none" strike="noStrike" baseline="0" dirty="0">
                <a:latin typeface="Times-Roman"/>
              </a:rPr>
              <a:t>as a rewriting system to generate sentences that are in </a:t>
            </a:r>
            <a:r>
              <a:rPr lang="en-US" sz="2200" b="1" i="1" dirty="0">
                <a:solidFill>
                  <a:srgbClr val="C00000"/>
                </a:solidFill>
                <a:latin typeface="Times-RomanSC"/>
              </a:rPr>
              <a:t>L(G)</a:t>
            </a:r>
            <a:r>
              <a:rPr lang="en-US" sz="2200" b="0" i="0" u="none" strike="noStrike" baseline="0" dirty="0">
                <a:latin typeface="Times-Roman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2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b="0" i="0" u="none" strike="noStrike" baseline="0" dirty="0">
                <a:latin typeface="Times-Roman"/>
              </a:rPr>
              <a:t>In contrast, a compiler must </a:t>
            </a:r>
            <a:r>
              <a:rPr lang="en-US" sz="2200" b="1" i="1" u="none" strike="noStrike" baseline="0" dirty="0">
                <a:solidFill>
                  <a:srgbClr val="FF0000"/>
                </a:solidFill>
                <a:latin typeface="Times-Roman"/>
              </a:rPr>
              <a:t>infer a derivation for a given input string</a:t>
            </a:r>
            <a:r>
              <a:rPr lang="en-US" sz="2200" b="0" i="0" u="none" strike="noStrike" baseline="0" dirty="0">
                <a:latin typeface="Times-Roman"/>
              </a:rPr>
              <a:t>, or determine that no such derivation exists.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2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b="0" i="0" u="none" strike="noStrike" baseline="0" dirty="0">
                <a:latin typeface="Times-Roman"/>
              </a:rPr>
              <a:t>The process of constructing a derivation from a specific input sentence is called </a:t>
            </a:r>
            <a:r>
              <a:rPr lang="en-US" sz="2200" b="1" i="1" u="none" strike="noStrike" baseline="0" dirty="0">
                <a:solidFill>
                  <a:srgbClr val="FF0000"/>
                </a:solidFill>
                <a:latin typeface="Times-Italic"/>
              </a:rPr>
              <a:t>parsing</a:t>
            </a:r>
            <a:r>
              <a:rPr lang="en-US" sz="2200" b="0" i="0" u="none" strike="noStrike" baseline="0" dirty="0">
                <a:latin typeface="Times-Roman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2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b="0" i="0" u="none" strike="noStrike" baseline="0" dirty="0">
                <a:latin typeface="Times-Roman"/>
              </a:rPr>
              <a:t>The parser sees the program as it emerges from the scanner: a stream of words annotated with their syntactic categories.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200" dirty="0">
              <a:latin typeface="Times-Roman"/>
            </a:endParaRPr>
          </a:p>
          <a:p>
            <a:pPr algn="l"/>
            <a:r>
              <a:rPr lang="en-US" sz="2200" b="0" i="0" u="none" strike="noStrike" baseline="0" dirty="0">
                <a:latin typeface="Times-Roman"/>
              </a:rPr>
              <a:t>Thus, the parser would see </a:t>
            </a:r>
            <a:r>
              <a:rPr lang="it-IT" sz="2200" b="1" i="1" dirty="0">
                <a:solidFill>
                  <a:srgbClr val="C00000"/>
                </a:solidFill>
                <a:latin typeface="Times-RomanSC"/>
              </a:rPr>
              <a:t>a + b </a:t>
            </a:r>
            <a:r>
              <a:rPr lang="it-IT" sz="1400" b="1" i="1" dirty="0">
                <a:solidFill>
                  <a:srgbClr val="C00000"/>
                </a:solidFill>
                <a:latin typeface="Times-RomanSC"/>
              </a:rPr>
              <a:t>X</a:t>
            </a:r>
            <a:r>
              <a:rPr lang="it-IT" sz="2200" b="1" i="1" dirty="0">
                <a:solidFill>
                  <a:srgbClr val="C00000"/>
                </a:solidFill>
                <a:latin typeface="Times-RomanSC"/>
              </a:rPr>
              <a:t> c </a:t>
            </a:r>
            <a:r>
              <a:rPr lang="it-IT" sz="2200" b="0" i="0" u="none" strike="noStrike" baseline="0" dirty="0">
                <a:latin typeface="Times-Roman"/>
              </a:rPr>
              <a:t>as </a:t>
            </a:r>
            <a:r>
              <a:rPr lang="it-IT" sz="2200" b="1" i="1" dirty="0">
                <a:solidFill>
                  <a:srgbClr val="C00000"/>
                </a:solidFill>
                <a:latin typeface="Times-RomanSC"/>
              </a:rPr>
              <a:t>&lt;name, a&gt; + &lt;name, b&gt; </a:t>
            </a:r>
            <a:r>
              <a:rPr lang="it-IT" sz="1600" b="1" i="1" dirty="0">
                <a:solidFill>
                  <a:srgbClr val="C00000"/>
                </a:solidFill>
                <a:latin typeface="Times-RomanSC"/>
              </a:rPr>
              <a:t>X</a:t>
            </a:r>
            <a:r>
              <a:rPr lang="it-IT" sz="2200" b="1" i="1" dirty="0">
                <a:solidFill>
                  <a:srgbClr val="C00000"/>
                </a:solidFill>
                <a:latin typeface="Times-RomanSC"/>
              </a:rPr>
              <a:t> &lt;name, c&gt;</a:t>
            </a:r>
          </a:p>
          <a:p>
            <a:pPr algn="l"/>
            <a:endParaRPr lang="it-IT" sz="2200" b="0" i="0" u="none" strike="noStrike" baseline="0" dirty="0">
              <a:latin typeface="MTSY"/>
            </a:endParaRPr>
          </a:p>
          <a:p>
            <a:pPr algn="l"/>
            <a:r>
              <a:rPr lang="en-US" sz="2200" b="0" i="0" u="none" strike="noStrike" baseline="0" dirty="0">
                <a:latin typeface="Times-Roman"/>
              </a:rPr>
              <a:t>The parser </a:t>
            </a:r>
            <a:r>
              <a:rPr lang="en-US" sz="2200" b="1" i="1" u="none" strike="noStrike" baseline="0" dirty="0">
                <a:solidFill>
                  <a:srgbClr val="FF0000"/>
                </a:solidFill>
                <a:latin typeface="Times-Roman"/>
              </a:rPr>
              <a:t>is building a syntax tree </a:t>
            </a:r>
            <a:r>
              <a:rPr lang="en-US" sz="2200" b="0" i="0" u="none" strike="noStrike" baseline="0" dirty="0">
                <a:latin typeface="Times-Roman"/>
              </a:rPr>
              <a:t>for the input  program.</a:t>
            </a:r>
            <a:endParaRPr lang="it-IT" sz="220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i="0" u="none" strike="noStrike" baseline="0" dirty="0">
                <a:latin typeface="Times-Roman"/>
              </a:rPr>
              <a:t>The parse tree’s root is known; it represents the grammar’s start symbol.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i="0" u="none" strike="noStrike" baseline="0" dirty="0">
                <a:latin typeface="Times-Roman"/>
              </a:rPr>
              <a:t>The leaves of the parse tree are the stream of words.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200" b="0" i="0" u="none" strike="noStrike" baseline="0" dirty="0">
                <a:latin typeface="Times-Roman"/>
              </a:rPr>
              <a:t>The hard part of parsing lies in </a:t>
            </a:r>
            <a:r>
              <a:rPr lang="en-US" sz="2200" b="1" i="1" u="none" strike="noStrike" baseline="0" dirty="0">
                <a:solidFill>
                  <a:srgbClr val="FF0000"/>
                </a:solidFill>
                <a:latin typeface="Times-Roman"/>
              </a:rPr>
              <a:t>discovering the grammatical connection </a:t>
            </a:r>
            <a:r>
              <a:rPr lang="en-US" sz="2200" b="0" i="0" u="none" strike="noStrike" baseline="0" dirty="0">
                <a:latin typeface="Times-Roman"/>
              </a:rPr>
              <a:t>between the leaves and the root.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7513932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A91CC27-7731-4BE1-84FB-1E997D7A4D0B}"/>
              </a:ext>
            </a:extLst>
          </p:cNvPr>
          <p:cNvSpPr txBox="1"/>
          <p:nvPr/>
        </p:nvSpPr>
        <p:spPr>
          <a:xfrm>
            <a:off x="0" y="0"/>
            <a:ext cx="244913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Expressing Syntax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6B6AED-5CC6-4C66-9329-D273B05E62C3}"/>
              </a:ext>
            </a:extLst>
          </p:cNvPr>
          <p:cNvSpPr txBox="1"/>
          <p:nvPr/>
        </p:nvSpPr>
        <p:spPr>
          <a:xfrm>
            <a:off x="2717800" y="46166"/>
            <a:ext cx="4133166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solidFill>
                  <a:srgbClr val="FF0000"/>
                </a:solidFill>
                <a:latin typeface="Myriad-Bold"/>
              </a:rPr>
              <a:t>Discovering derivation for an input string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923E80-8794-481C-93CE-404ACB61BDD7}"/>
              </a:ext>
            </a:extLst>
          </p:cNvPr>
          <p:cNvSpPr txBox="1"/>
          <p:nvPr/>
        </p:nvSpPr>
        <p:spPr>
          <a:xfrm>
            <a:off x="386860" y="753012"/>
            <a:ext cx="11584745" cy="41549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0" i="0" u="none" strike="noStrike" baseline="0" dirty="0">
                <a:latin typeface="Times-Roman"/>
              </a:rPr>
              <a:t>Two distinct and opposite approaches for constructing the tree suggest themselves:</a:t>
            </a:r>
          </a:p>
          <a:p>
            <a:pPr algn="just"/>
            <a:endParaRPr lang="en-US" sz="2400" dirty="0">
              <a:latin typeface="Times-Roman"/>
            </a:endParaRPr>
          </a:p>
          <a:p>
            <a:pPr marL="1371600" lvl="2" indent="-457200" algn="just">
              <a:buFont typeface="+mj-lt"/>
              <a:buAutoNum type="arabicPeriod"/>
            </a:pPr>
            <a:r>
              <a:rPr lang="en-US" sz="2400" b="1" i="1" u="none" strike="noStrike" baseline="0" dirty="0">
                <a:solidFill>
                  <a:srgbClr val="FF0000"/>
                </a:solidFill>
                <a:latin typeface="Times-Italic"/>
              </a:rPr>
              <a:t>Top-down parsers </a:t>
            </a:r>
            <a:r>
              <a:rPr lang="en-US" sz="2400" b="0" i="0" u="none" strike="noStrike" baseline="0" dirty="0">
                <a:latin typeface="Times-Roman"/>
              </a:rPr>
              <a:t>begin with the root and grow the tree toward the leaves.</a:t>
            </a:r>
          </a:p>
          <a:p>
            <a:pPr marL="1371600" lvl="2" indent="-457200" algn="just">
              <a:buFont typeface="+mj-lt"/>
              <a:buAutoNum type="arabicPeriod"/>
            </a:pPr>
            <a:endParaRPr lang="en-US" sz="2400" dirty="0">
              <a:latin typeface="Times-Roman"/>
            </a:endParaRPr>
          </a:p>
          <a:p>
            <a:pPr marL="1371600" lvl="2" indent="-457200" algn="just">
              <a:buFont typeface="+mj-lt"/>
              <a:buAutoNum type="arabicPeriod"/>
            </a:pPr>
            <a:r>
              <a:rPr lang="en-US" sz="2400" b="1" i="1" u="none" strike="noStrike" baseline="0" dirty="0">
                <a:solidFill>
                  <a:srgbClr val="FF0000"/>
                </a:solidFill>
                <a:latin typeface="Times-Italic"/>
              </a:rPr>
              <a:t>Bottom-up parsers </a:t>
            </a:r>
            <a:r>
              <a:rPr lang="en-US" sz="2400" b="0" i="0" u="none" strike="noStrike" baseline="0" dirty="0">
                <a:latin typeface="Times-Roman"/>
              </a:rPr>
              <a:t>begin with the leaves and grow the tree toward the root.</a:t>
            </a:r>
          </a:p>
          <a:p>
            <a:pPr algn="just"/>
            <a:endParaRPr lang="en-US" sz="2400" dirty="0">
              <a:latin typeface="Times-Roman"/>
            </a:endParaRPr>
          </a:p>
          <a:p>
            <a:pPr algn="just"/>
            <a:r>
              <a:rPr lang="en-US" sz="2400" b="0" i="0" u="none" strike="noStrike" baseline="0" dirty="0">
                <a:latin typeface="Times-Roman"/>
              </a:rPr>
              <a:t>In either scenario, the parser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makes a series of choices about which productions to apply. </a:t>
            </a:r>
          </a:p>
          <a:p>
            <a:pPr algn="just"/>
            <a:endParaRPr lang="en-US" sz="2400" dirty="0">
              <a:latin typeface="Times-Roman"/>
            </a:endParaRPr>
          </a:p>
          <a:p>
            <a:pPr algn="just"/>
            <a:endParaRPr lang="en-US" sz="2400" b="0" i="0" u="none" strike="noStrike" baseline="0" dirty="0">
              <a:latin typeface="Times-Roman"/>
            </a:endParaRPr>
          </a:p>
          <a:p>
            <a:pPr algn="just"/>
            <a:r>
              <a:rPr lang="en-US" sz="2400" b="0" i="0" u="none" strike="noStrike" baseline="0" dirty="0">
                <a:latin typeface="Times-Roman"/>
              </a:rPr>
              <a:t>Most of the </a:t>
            </a:r>
            <a:r>
              <a:rPr lang="en-US" sz="2400" b="1" i="1" u="none" strike="noStrike" baseline="0" dirty="0">
                <a:solidFill>
                  <a:srgbClr val="C00000"/>
                </a:solidFill>
                <a:latin typeface="Times-Roman"/>
              </a:rPr>
              <a:t>intellectual complexity </a:t>
            </a:r>
            <a:r>
              <a:rPr lang="en-US" sz="2400" b="0" i="0" u="none" strike="noStrike" baseline="0" dirty="0">
                <a:latin typeface="Times-Roman"/>
              </a:rPr>
              <a:t>in parsing lies in the mechanisms for making these choices.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721167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2D5DE59-B596-4C51-824D-3EC11F8FFF7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2934" y="42204"/>
          <a:ext cx="5376862" cy="66910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14" name="Bitmap Image" r:id="rId3" imgW="4048200" imgH="4809960" progId="PBrush">
                  <p:embed/>
                </p:oleObj>
              </mc:Choice>
              <mc:Fallback>
                <p:oleObj name="Bitmap Image" r:id="rId3" imgW="4048200" imgH="480996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2D5DE59-B596-4C51-824D-3EC11F8FFF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72934" y="42204"/>
                        <a:ext cx="5376862" cy="6691086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5171453-B217-4954-BFBB-49F34C39224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4927" y="79828"/>
          <a:ext cx="6513159" cy="66294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15" name="Bitmap Image" r:id="rId5" imgW="4124160" imgH="4105440" progId="PBrush">
                  <p:embed/>
                </p:oleObj>
              </mc:Choice>
              <mc:Fallback>
                <p:oleObj name="Bitmap Image" r:id="rId5" imgW="4124160" imgH="410544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5171453-B217-4954-BFBB-49F34C3922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4927" y="79828"/>
                        <a:ext cx="6513159" cy="662944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Arrow: Right 1">
            <a:extLst>
              <a:ext uri="{FF2B5EF4-FFF2-40B4-BE49-F238E27FC236}">
                <a16:creationId xmlns:a16="http://schemas.microsoft.com/office/drawing/2014/main" id="{43337FCE-DE67-4293-8489-A95FBD6BFE7B}"/>
              </a:ext>
            </a:extLst>
          </p:cNvPr>
          <p:cNvSpPr/>
          <p:nvPr/>
        </p:nvSpPr>
        <p:spPr>
          <a:xfrm>
            <a:off x="533400" y="2159000"/>
            <a:ext cx="533400" cy="177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330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E6B3C5-29E8-4339-8CE9-116A9AD5CBD9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9A7DB8-0486-4BAD-9E0C-E63F732D733D}"/>
              </a:ext>
            </a:extLst>
          </p:cNvPr>
          <p:cNvSpPr txBox="1"/>
          <p:nvPr/>
        </p:nvSpPr>
        <p:spPr>
          <a:xfrm>
            <a:off x="168812" y="659011"/>
            <a:ext cx="11619913" cy="553997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A </a:t>
            </a:r>
            <a:r>
              <a:rPr lang="en-US" sz="2400" b="1" i="1" u="none" strike="noStrike" baseline="0" dirty="0">
                <a:solidFill>
                  <a:srgbClr val="C00000"/>
                </a:solidFill>
                <a:latin typeface="Times-Roman"/>
              </a:rPr>
              <a:t>top-down parser </a:t>
            </a:r>
            <a:r>
              <a:rPr lang="en-US" sz="2400" b="0" i="0" u="none" strike="noStrike" baseline="0" dirty="0">
                <a:latin typeface="Times-Roman"/>
              </a:rPr>
              <a:t>begins with the root of the parse tree and systematically extends the tree downward until its leaves match the classified words returned by the scanner.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At each point, the process considers a </a:t>
            </a:r>
            <a:r>
              <a:rPr lang="en-US" sz="2400" b="1" i="1" dirty="0">
                <a:solidFill>
                  <a:srgbClr val="C00000"/>
                </a:solidFill>
                <a:latin typeface="Times-Roman"/>
              </a:rPr>
              <a:t>partially</a:t>
            </a:r>
            <a:r>
              <a:rPr lang="en-US" sz="2400" b="0" i="0" u="none" strike="noStrike" baseline="0" dirty="0">
                <a:latin typeface="Times-Roman"/>
              </a:rPr>
              <a:t> </a:t>
            </a:r>
            <a:r>
              <a:rPr lang="en-US" sz="2400" b="1" i="1" dirty="0">
                <a:solidFill>
                  <a:srgbClr val="C00000"/>
                </a:solidFill>
                <a:latin typeface="Times-Roman"/>
              </a:rPr>
              <a:t>built parse tree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It selects a </a:t>
            </a:r>
            <a:r>
              <a:rPr lang="en-US" sz="2400" b="1" i="1" dirty="0">
                <a:solidFill>
                  <a:srgbClr val="C00000"/>
                </a:solidFill>
                <a:latin typeface="Times-Roman"/>
              </a:rPr>
              <a:t>nonterminal symbol </a:t>
            </a:r>
            <a:r>
              <a:rPr lang="en-US" sz="2400" b="0" i="0" u="none" strike="noStrike" baseline="0" dirty="0">
                <a:latin typeface="Times-Roman"/>
              </a:rPr>
              <a:t>on the lower fringe of the tree and extends it by adding children that correspond to the </a:t>
            </a:r>
            <a:r>
              <a:rPr lang="en-US" sz="2400" b="1" i="1" dirty="0">
                <a:solidFill>
                  <a:srgbClr val="C00000"/>
                </a:solidFill>
                <a:latin typeface="Times-Roman"/>
              </a:rPr>
              <a:t>right-hand side of some production </a:t>
            </a:r>
            <a:r>
              <a:rPr lang="en-US" sz="2400" dirty="0">
                <a:latin typeface="Times-Roman"/>
              </a:rPr>
              <a:t>for that nonterminal</a:t>
            </a:r>
            <a:r>
              <a:rPr lang="en-US" sz="1800" b="0" i="0" u="none" strike="noStrike" baseline="0" dirty="0">
                <a:latin typeface="Times-Roman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algn="just"/>
            <a:r>
              <a:rPr lang="en-US" sz="2400" b="0" i="0" u="none" strike="noStrike" baseline="0" dirty="0">
                <a:latin typeface="Times-Roman"/>
              </a:rPr>
              <a:t>This process continues until either</a:t>
            </a:r>
          </a:p>
          <a:p>
            <a:pPr marL="914400" lvl="1" indent="-457200" algn="just">
              <a:buAutoNum type="alphaLcPeriod"/>
            </a:pPr>
            <a:r>
              <a:rPr lang="en-US" sz="2400" b="0" i="0" u="none" strike="noStrike" baseline="0" dirty="0">
                <a:latin typeface="Times-Roman"/>
              </a:rPr>
              <a:t>the fringe of the parse tree contains only terminal symbols, and the input stream has been </a:t>
            </a:r>
            <a:r>
              <a:rPr lang="en-US" sz="2400" b="1" i="1" dirty="0">
                <a:solidFill>
                  <a:srgbClr val="C00000"/>
                </a:solidFill>
                <a:latin typeface="Times-Roman"/>
              </a:rPr>
              <a:t>exhausted</a:t>
            </a:r>
            <a:r>
              <a:rPr lang="en-US" sz="2400" b="0" i="0" u="none" strike="noStrike" baseline="0" dirty="0">
                <a:latin typeface="Times-Roman"/>
              </a:rPr>
              <a:t>, or</a:t>
            </a:r>
          </a:p>
          <a:p>
            <a:pPr lvl="1" algn="just"/>
            <a:endParaRPr lang="en-US" sz="2400" b="0" i="0" u="none" strike="noStrike" baseline="0" dirty="0">
              <a:latin typeface="Times-Roman"/>
            </a:endParaRPr>
          </a:p>
          <a:p>
            <a:pPr lvl="1" algn="just"/>
            <a:r>
              <a:rPr lang="en-US" sz="2400" b="1" i="0" u="none" strike="noStrike" baseline="0" dirty="0">
                <a:latin typeface="Times-Bold"/>
              </a:rPr>
              <a:t>b. </a:t>
            </a:r>
            <a:r>
              <a:rPr lang="en-US" sz="2400" b="0" i="0" u="none" strike="noStrike" baseline="0" dirty="0">
                <a:latin typeface="Times-Roman"/>
              </a:rPr>
              <a:t>a clear </a:t>
            </a:r>
            <a:r>
              <a:rPr lang="en-US" sz="2400" b="1" i="1" dirty="0">
                <a:solidFill>
                  <a:srgbClr val="C00000"/>
                </a:solidFill>
                <a:latin typeface="Times-Roman"/>
              </a:rPr>
              <a:t>mismatch</a:t>
            </a:r>
            <a:r>
              <a:rPr lang="en-US" sz="2400" b="0" i="0" u="none" strike="noStrike" baseline="0" dirty="0">
                <a:latin typeface="Times-Roman"/>
              </a:rPr>
              <a:t> occurs between the fringe of the partially built parse tree and the input stream.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780303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E6B3C5-29E8-4339-8CE9-116A9AD5CBD9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B26B5F-63F5-4901-95BC-F66746C5BCBF}"/>
              </a:ext>
            </a:extLst>
          </p:cNvPr>
          <p:cNvSpPr txBox="1"/>
          <p:nvPr/>
        </p:nvSpPr>
        <p:spPr>
          <a:xfrm>
            <a:off x="309488" y="466265"/>
            <a:ext cx="11521439" cy="452431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0" i="0" u="none" strike="noStrike" baseline="0" dirty="0">
                <a:latin typeface="Times-Roman"/>
              </a:rPr>
              <a:t>This process continues until either</a:t>
            </a:r>
          </a:p>
          <a:p>
            <a:pPr marL="914400" lvl="1" indent="-457200" algn="just">
              <a:buAutoNum type="alphaLcPeriod"/>
            </a:pPr>
            <a:r>
              <a:rPr lang="en-US" sz="2400" b="0" i="0" u="none" strike="noStrike" baseline="0" dirty="0">
                <a:latin typeface="Times-Roman"/>
              </a:rPr>
              <a:t>the fringe of the parse tree contains only terminal symbols, and the input stream has been </a:t>
            </a:r>
            <a:r>
              <a:rPr lang="en-US" sz="2400" b="1" i="1" dirty="0">
                <a:solidFill>
                  <a:srgbClr val="C00000"/>
                </a:solidFill>
                <a:latin typeface="Times-Roman"/>
              </a:rPr>
              <a:t>exhausted</a:t>
            </a:r>
            <a:r>
              <a:rPr lang="en-US" sz="2400" dirty="0">
                <a:solidFill>
                  <a:srgbClr val="C00000"/>
                </a:solidFill>
                <a:latin typeface="Times-Roman"/>
              </a:rPr>
              <a:t>.</a:t>
            </a:r>
          </a:p>
          <a:p>
            <a:pPr marL="1828800" lvl="3" indent="-457200" algn="just">
              <a:buAutoNum type="alphaLcPeriod"/>
            </a:pP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In this case the parse s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ucceeds</a:t>
            </a:r>
            <a:endParaRPr lang="en-US" sz="2400" b="1" i="1" u="none" strike="noStrike" baseline="0" dirty="0">
              <a:solidFill>
                <a:srgbClr val="FF0000"/>
              </a:solidFill>
              <a:latin typeface="Times-Roman"/>
            </a:endParaRPr>
          </a:p>
          <a:p>
            <a:pPr lvl="1" algn="just"/>
            <a:endParaRPr lang="en-US" sz="2400" b="0" i="0" u="none" strike="noStrike" baseline="0" dirty="0">
              <a:latin typeface="Times-Roman"/>
            </a:endParaRPr>
          </a:p>
          <a:p>
            <a:pPr lvl="1" algn="just"/>
            <a:r>
              <a:rPr lang="en-US" sz="2400" b="0" i="0" u="none" strike="noStrike" baseline="0" dirty="0">
                <a:latin typeface="Times-Roman"/>
              </a:rPr>
              <a:t>(or)</a:t>
            </a:r>
          </a:p>
          <a:p>
            <a:pPr lvl="1" algn="just"/>
            <a:r>
              <a:rPr lang="en-US" sz="2400" b="1" i="0" u="none" strike="noStrike" baseline="0" dirty="0">
                <a:latin typeface="Times-Bold"/>
              </a:rPr>
              <a:t>b. </a:t>
            </a:r>
            <a:r>
              <a:rPr lang="en-US" sz="2400" b="0" i="0" u="none" strike="noStrike" baseline="0" dirty="0">
                <a:latin typeface="Times-Roman"/>
              </a:rPr>
              <a:t>a clear </a:t>
            </a:r>
            <a:r>
              <a:rPr lang="en-US" sz="2400" b="1" i="1" dirty="0">
                <a:solidFill>
                  <a:srgbClr val="C00000"/>
                </a:solidFill>
                <a:latin typeface="Times-Roman"/>
              </a:rPr>
              <a:t>mismatch</a:t>
            </a:r>
            <a:r>
              <a:rPr lang="en-US" sz="2400" b="0" i="0" u="none" strike="noStrike" baseline="0" dirty="0">
                <a:latin typeface="Times-Roman"/>
              </a:rPr>
              <a:t> occurs between the fringe of the partially built parse tree and the input stream.</a:t>
            </a:r>
          </a:p>
          <a:p>
            <a:pPr lvl="1" algn="just"/>
            <a:r>
              <a:rPr lang="en-US" sz="2400" dirty="0">
                <a:latin typeface="Times-Roman"/>
              </a:rPr>
              <a:t>		a. in this case there are two possibilities</a:t>
            </a:r>
          </a:p>
          <a:p>
            <a:pPr lvl="1" algn="just"/>
            <a:r>
              <a:rPr lang="en-US" sz="2400" dirty="0">
                <a:latin typeface="Times-Roman"/>
              </a:rPr>
              <a:t>			(1) the parser would have chosen wrong production in previous step, so it need to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backtrack</a:t>
            </a:r>
            <a:r>
              <a:rPr lang="en-US" sz="2400" dirty="0">
                <a:latin typeface="Times-Roman"/>
              </a:rPr>
              <a:t> and check… and construct a new parse tree…</a:t>
            </a:r>
          </a:p>
          <a:p>
            <a:pPr lvl="1" algn="just"/>
            <a:r>
              <a:rPr lang="en-US" sz="2400" dirty="0">
                <a:latin typeface="Times-Roman"/>
              </a:rPr>
              <a:t>                              (2) the input string may be invalid.. So backtrack will fail.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0D3C1E-B2B1-4DC5-86BF-2DFB2ACDD37C}"/>
              </a:ext>
            </a:extLst>
          </p:cNvPr>
          <p:cNvSpPr txBox="1"/>
          <p:nvPr/>
        </p:nvSpPr>
        <p:spPr>
          <a:xfrm>
            <a:off x="309488" y="5056735"/>
            <a:ext cx="11690253" cy="830997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0" i="0" u="none" strike="noStrike" baseline="0" dirty="0">
                <a:latin typeface="Times-Roman"/>
              </a:rPr>
              <a:t>One key insight makes top-down parsing efficient is “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Italic"/>
              </a:rPr>
              <a:t>a large subset of the context-free grammars can be parsed without backtracking</a:t>
            </a:r>
            <a:r>
              <a:rPr lang="en-US" sz="2400" b="0" i="1" u="none" strike="noStrike" baseline="0" dirty="0">
                <a:latin typeface="Times-Italic"/>
              </a:rPr>
              <a:t>”</a:t>
            </a: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7D69D0-3044-4271-B593-2DB7DFC006C6}"/>
              </a:ext>
            </a:extLst>
          </p:cNvPr>
          <p:cNvSpPr txBox="1"/>
          <p:nvPr/>
        </p:nvSpPr>
        <p:spPr>
          <a:xfrm>
            <a:off x="309488" y="5988554"/>
            <a:ext cx="11591778" cy="70788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2000" b="1" i="0" u="none" strike="noStrike" baseline="0" dirty="0">
                <a:latin typeface="Times-Roman"/>
              </a:rPr>
              <a:t>Will discuss two distinct techniques for constructing top-down parsers: (1)  hand-coded recursive-descent parsers and (2) generated </a:t>
            </a:r>
            <a:r>
              <a:rPr lang="en-US" sz="2000" b="1" dirty="0">
                <a:latin typeface="Times-RomanSC"/>
              </a:rPr>
              <a:t>LL</a:t>
            </a:r>
            <a:r>
              <a:rPr lang="en-US" sz="2000" b="1" i="0" u="none" strike="noStrike" baseline="0" dirty="0">
                <a:latin typeface="Times-Roman"/>
              </a:rPr>
              <a:t>(1) parsers.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340386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851EF86-EDAB-4C18-B0DF-C6C45FDCC02E}"/>
              </a:ext>
            </a:extLst>
          </p:cNvPr>
          <p:cNvSpPr txBox="1"/>
          <p:nvPr/>
        </p:nvSpPr>
        <p:spPr>
          <a:xfrm>
            <a:off x="0" y="0"/>
            <a:ext cx="1777794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Introduction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213A6D-8574-4BB4-9BC3-5EAF8B123966}"/>
              </a:ext>
            </a:extLst>
          </p:cNvPr>
          <p:cNvSpPr txBox="1"/>
          <p:nvPr/>
        </p:nvSpPr>
        <p:spPr>
          <a:xfrm>
            <a:off x="457200" y="673100"/>
            <a:ext cx="11455400" cy="4927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Parsing</a:t>
            </a:r>
            <a:r>
              <a:rPr lang="en-US" sz="2400" b="0" i="0" u="none" strike="noStrike" baseline="0" dirty="0">
                <a:latin typeface="Times-Roman"/>
              </a:rPr>
              <a:t> is the second stage of the compiler’s front end.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parser works with the program as transformed by the scanner; it sees a stream of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words</a:t>
            </a:r>
            <a:r>
              <a:rPr lang="en-US" sz="2400" b="0" i="0" u="none" strike="noStrike" baseline="0" dirty="0">
                <a:latin typeface="Times-Roman"/>
              </a:rPr>
              <a:t> where each word is annotated with a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syntactic category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parser derives a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syntactic structure </a:t>
            </a:r>
            <a:r>
              <a:rPr lang="en-US" sz="2400" b="0" i="0" u="none" strike="noStrike" baseline="0" dirty="0">
                <a:latin typeface="Times-Roman"/>
              </a:rPr>
              <a:t>for the program, fitting the words into a grammatical model of the source programming language.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If the parser determines that the input stream is a valid program, it builds a </a:t>
            </a:r>
            <a:r>
              <a:rPr lang="en-US" sz="2400" b="1" i="0" u="none" strike="noStrike" baseline="0" dirty="0">
                <a:solidFill>
                  <a:srgbClr val="FF0000"/>
                </a:solidFill>
                <a:latin typeface="Times-Roman"/>
              </a:rPr>
              <a:t>concrete model</a:t>
            </a:r>
            <a:r>
              <a:rPr lang="en-US" sz="2400" b="0" i="0" u="none" strike="noStrike" baseline="0" dirty="0">
                <a:latin typeface="Times-Roman"/>
              </a:rPr>
              <a:t> of the program for use by the later phases of compilation.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If the input stream is not a valid program, the parser reports the problem and appropriate </a:t>
            </a:r>
            <a:r>
              <a:rPr lang="en-US" sz="2400" b="1" i="0" u="none" strike="noStrike" baseline="0" dirty="0">
                <a:solidFill>
                  <a:srgbClr val="FF0000"/>
                </a:solidFill>
                <a:latin typeface="Times-Roman"/>
              </a:rPr>
              <a:t>diagnostic information </a:t>
            </a:r>
            <a:r>
              <a:rPr lang="en-US" sz="2400" b="0" i="0" u="none" strike="noStrike" baseline="0" dirty="0">
                <a:latin typeface="Times-Roman"/>
              </a:rPr>
              <a:t>to the user.</a:t>
            </a:r>
            <a:endParaRPr lang="en-US" sz="2400" dirty="0"/>
          </a:p>
        </p:txBody>
      </p:sp>
      <p:sp>
        <p:nvSpPr>
          <p:cNvPr id="5" name="TextBox 10">
            <a:extLst>
              <a:ext uri="{FF2B5EF4-FFF2-40B4-BE49-F238E27FC236}">
                <a16:creationId xmlns:a16="http://schemas.microsoft.com/office/drawing/2014/main" id="{BC0AE5E1-E92F-4FB5-9BFC-AC38CD3677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5003" y="5806461"/>
            <a:ext cx="2359047" cy="40011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a←a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* 2 * b * c * d</a:t>
            </a:r>
            <a:endParaRPr lang="en-IN" altLang="en-US" sz="2000" dirty="0"/>
          </a:p>
        </p:txBody>
      </p:sp>
      <p:sp>
        <p:nvSpPr>
          <p:cNvPr id="6" name="TextBox 11">
            <a:extLst>
              <a:ext uri="{FF2B5EF4-FFF2-40B4-BE49-F238E27FC236}">
                <a16:creationId xmlns:a16="http://schemas.microsoft.com/office/drawing/2014/main" id="{C850F46B-2E1F-45A3-A183-6197366BB6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5003" y="6412332"/>
            <a:ext cx="7170197" cy="307777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id,a</a:t>
            </a:r>
            <a:r>
              <a:rPr lang="en-US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&gt;&lt;assign, ← &gt; &lt;</a:t>
            </a:r>
            <a:r>
              <a:rPr lang="en-US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id,a</a:t>
            </a:r>
            <a:r>
              <a:rPr lang="en-US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 &lt;</a:t>
            </a:r>
            <a:r>
              <a:rPr lang="en-US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</a:t>
            </a:r>
            <a:r>
              <a:rPr lang="en-US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,*&gt;  &lt;num,2&gt; &lt;</a:t>
            </a:r>
            <a:r>
              <a:rPr lang="en-US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</a:t>
            </a:r>
            <a:r>
              <a:rPr lang="en-US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,*&gt; &lt;</a:t>
            </a:r>
            <a:r>
              <a:rPr lang="en-US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id,b</a:t>
            </a:r>
            <a:r>
              <a:rPr lang="en-US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 &lt;</a:t>
            </a:r>
            <a:r>
              <a:rPr lang="en-US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</a:t>
            </a:r>
            <a:r>
              <a:rPr lang="en-US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,*&gt; &lt;</a:t>
            </a:r>
            <a:r>
              <a:rPr lang="en-US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id,c</a:t>
            </a:r>
            <a:r>
              <a:rPr lang="en-US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 &lt;</a:t>
            </a:r>
            <a:r>
              <a:rPr lang="en-US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</a:t>
            </a:r>
            <a:r>
              <a:rPr lang="en-US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,*&gt;  &lt;</a:t>
            </a:r>
            <a:r>
              <a:rPr lang="en-US" alt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id,d</a:t>
            </a:r>
            <a:r>
              <a:rPr lang="en-US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IN" altLang="en-US" sz="1400" dirty="0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ED99F27E-B2F3-4BCA-A935-CA5FD9A663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2875" y="5722602"/>
            <a:ext cx="3881446" cy="104387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01416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E6B3C5-29E8-4339-8CE9-116A9AD5CBD9}"/>
              </a:ext>
            </a:extLst>
          </p:cNvPr>
          <p:cNvSpPr txBox="1"/>
          <p:nvPr/>
        </p:nvSpPr>
        <p:spPr>
          <a:xfrm>
            <a:off x="28575" y="-16954"/>
            <a:ext cx="2314575" cy="33855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1600" b="1" i="0" u="none" strike="noStrike" baseline="0" dirty="0">
                <a:latin typeface="Myriad-Bold"/>
              </a:rPr>
              <a:t>TOP-DOWN PARSING</a:t>
            </a:r>
            <a:endParaRPr lang="en-US" sz="1600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1F1BCCE8-2D88-4E95-926B-2C56B0A3FC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2798327"/>
              </p:ext>
            </p:extLst>
          </p:nvPr>
        </p:nvGraphicFramePr>
        <p:xfrm>
          <a:off x="75029" y="260044"/>
          <a:ext cx="6020972" cy="65979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724" name="Bitmap Image" r:id="rId3" imgW="5286240" imgH="5038560" progId="PBrush">
                  <p:embed/>
                </p:oleObj>
              </mc:Choice>
              <mc:Fallback>
                <p:oleObj name="Bitmap Image" r:id="rId3" imgW="5286240" imgH="5038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5029" y="260044"/>
                        <a:ext cx="6020972" cy="6597956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D8A3F4E-E4ED-4BEB-803B-F8F05C841F05}"/>
              </a:ext>
            </a:extLst>
          </p:cNvPr>
          <p:cNvSpPr txBox="1"/>
          <p:nvPr/>
        </p:nvSpPr>
        <p:spPr>
          <a:xfrm>
            <a:off x="6217917" y="200055"/>
            <a:ext cx="5899054" cy="22467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This is a concrete algorithm for a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top-down parser </a:t>
            </a:r>
            <a:r>
              <a:rPr lang="en-US" sz="2000" b="0" i="0" u="none" strike="noStrike" baseline="0" dirty="0">
                <a:latin typeface="Times-Roman"/>
              </a:rPr>
              <a:t>that constructs a leftmost derivation.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It builds a parse tree, anchored at the variable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LetterGothic-Slant_167"/>
              </a:rPr>
              <a:t>root</a:t>
            </a:r>
            <a:r>
              <a:rPr lang="en-US" sz="2000" b="0" i="0" u="none" strike="noStrike" baseline="0" dirty="0">
                <a:latin typeface="Times-Roman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It uses a stack, with access functions </a:t>
            </a:r>
            <a:r>
              <a:rPr lang="en-US" sz="2000" b="1" i="1" dirty="0">
                <a:solidFill>
                  <a:srgbClr val="FF0000"/>
                </a:solidFill>
                <a:latin typeface="LetterGothic-Slant_167"/>
              </a:rPr>
              <a:t>push( ) </a:t>
            </a:r>
            <a:r>
              <a:rPr lang="en-US" sz="2000" b="0" i="0" u="none" strike="noStrike" baseline="0" dirty="0">
                <a:latin typeface="Times-Roman"/>
              </a:rPr>
              <a:t>and </a:t>
            </a:r>
            <a:r>
              <a:rPr lang="en-US" sz="2000" b="1" i="1" dirty="0">
                <a:solidFill>
                  <a:srgbClr val="FF0000"/>
                </a:solidFill>
                <a:latin typeface="LetterGothic-Slant_167"/>
              </a:rPr>
              <a:t>pop( ), </a:t>
            </a:r>
            <a:r>
              <a:rPr lang="en-US" sz="2000" b="0" i="0" u="none" strike="noStrike" baseline="0" dirty="0">
                <a:latin typeface="Times-Roman"/>
              </a:rPr>
              <a:t>to track the unmatched portion of the fringe.</a:t>
            </a:r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CF7140-6626-464A-BBF8-D972C1D504E0}"/>
              </a:ext>
            </a:extLst>
          </p:cNvPr>
          <p:cNvSpPr txBox="1"/>
          <p:nvPr/>
        </p:nvSpPr>
        <p:spPr>
          <a:xfrm>
            <a:off x="6217917" y="2689383"/>
            <a:ext cx="5899051" cy="10156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algn="just">
              <a:defRPr sz="2000" b="0" i="0" u="none" strike="noStrike" baseline="0">
                <a:latin typeface="Times-Roman"/>
              </a:defRPr>
            </a:lvl1pPr>
          </a:lstStyle>
          <a:p>
            <a:r>
              <a:rPr lang="en-US" dirty="0"/>
              <a:t>The main portion of the parser consists of a loop that </a:t>
            </a:r>
            <a:r>
              <a:rPr lang="en-US" b="1" i="1" dirty="0">
                <a:solidFill>
                  <a:srgbClr val="FF0000"/>
                </a:solidFill>
              </a:rPr>
              <a:t>focuses on the leftmost unmatched symbol </a:t>
            </a:r>
            <a:r>
              <a:rPr lang="en-US" dirty="0"/>
              <a:t>on the partially-built parse tree’s lower fringe.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311D4E-36EC-4A61-8E1A-014191DB54D7}"/>
              </a:ext>
            </a:extLst>
          </p:cNvPr>
          <p:cNvSpPr txBox="1"/>
          <p:nvPr/>
        </p:nvSpPr>
        <p:spPr>
          <a:xfrm>
            <a:off x="6217917" y="4011689"/>
            <a:ext cx="5899053" cy="25545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If the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focus symbol is a nonterminal</a:t>
            </a:r>
            <a:r>
              <a:rPr lang="en-US" sz="2000" b="0" i="0" u="none" strike="noStrike" baseline="0" dirty="0">
                <a:latin typeface="Times-Roman"/>
              </a:rPr>
              <a:t>, it expands the parse tree downward;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If the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focus symbol is a terminal</a:t>
            </a:r>
            <a:r>
              <a:rPr lang="en-US" sz="2000" b="0" i="0" u="none" strike="noStrike" baseline="0" dirty="0">
                <a:latin typeface="Times-Roman"/>
              </a:rPr>
              <a:t>, it compares the focus against the next word in the input.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000" b="0" i="0" u="none" strike="noStrike" baseline="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A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match</a:t>
            </a:r>
            <a:r>
              <a:rPr lang="en-US" sz="2000" b="0" i="0" u="none" strike="noStrike" baseline="0" dirty="0">
                <a:latin typeface="Times-Roman"/>
              </a:rPr>
              <a:t> moves both the focus to the next symbol on the fringe and advances the input stream.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120096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E6B3C5-29E8-4339-8CE9-116A9AD5CBD9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1F1BCCE8-2D88-4E95-926B-2C56B0A3FC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029" y="457542"/>
          <a:ext cx="6020972" cy="6078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746" name="Bitmap Image" r:id="rId3" imgW="5286240" imgH="5038560" progId="PBrush">
                  <p:embed/>
                </p:oleObj>
              </mc:Choice>
              <mc:Fallback>
                <p:oleObj name="Bitmap Image" r:id="rId3" imgW="5286240" imgH="5038560" progId="PBrush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1F1BCCE8-2D88-4E95-926B-2C56B0A3FC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5029" y="457542"/>
                        <a:ext cx="6020972" cy="607885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D8A3F4E-E4ED-4BEB-803B-F8F05C841F05}"/>
              </a:ext>
            </a:extLst>
          </p:cNvPr>
          <p:cNvSpPr txBox="1"/>
          <p:nvPr/>
        </p:nvSpPr>
        <p:spPr>
          <a:xfrm>
            <a:off x="6217919" y="200055"/>
            <a:ext cx="5899051" cy="646330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300" b="0" i="0" u="none" strike="noStrike" baseline="0" dirty="0">
                <a:latin typeface="Times-Roman"/>
              </a:rPr>
              <a:t>If the </a:t>
            </a:r>
            <a:r>
              <a:rPr lang="en-US" sz="2300" b="1" i="1" u="none" strike="noStrike" baseline="0" dirty="0">
                <a:solidFill>
                  <a:srgbClr val="FF0000"/>
                </a:solidFill>
                <a:latin typeface="Times-Roman"/>
              </a:rPr>
              <a:t>focus is a terminal symbol that does not match the input</a:t>
            </a:r>
            <a:r>
              <a:rPr lang="en-US" sz="2300" b="0" i="0" u="none" strike="noStrike" baseline="0" dirty="0">
                <a:latin typeface="Times-Roman"/>
              </a:rPr>
              <a:t>, the parser must backtrack.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300" dirty="0">
              <a:latin typeface="Times-Roman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300" b="0" i="0" u="none" strike="noStrike" baseline="0" dirty="0">
                <a:latin typeface="Times-Roman"/>
              </a:rPr>
              <a:t>First, it systematically considers alternatives for the most recently chosen rule.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300" b="0" i="0" u="none" strike="noStrike" baseline="0" dirty="0">
              <a:latin typeface="Times-Roman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300" b="0" i="0" u="none" strike="noStrike" baseline="0" dirty="0">
                <a:latin typeface="Times-Roman"/>
              </a:rPr>
              <a:t>If it exhausts those alternatives, it moves back up the parse tree and reconsiders choices at a higher level in the parse tree.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300" b="0" i="0" u="none" strike="noStrike" baseline="0" dirty="0">
              <a:latin typeface="Times-Roman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300" b="0" i="0" u="none" strike="noStrike" baseline="0" dirty="0">
                <a:latin typeface="Times-Roman"/>
              </a:rPr>
              <a:t>If this process fails to match the input, the parser </a:t>
            </a:r>
            <a:r>
              <a:rPr lang="en-US" sz="2300" b="0" i="0" u="none" strike="noStrike" baseline="0" dirty="0">
                <a:solidFill>
                  <a:srgbClr val="FF0000"/>
                </a:solidFill>
                <a:latin typeface="Times-Roman"/>
              </a:rPr>
              <a:t>reports a syntax error</a:t>
            </a:r>
            <a:r>
              <a:rPr lang="en-US" sz="2300" b="0" i="0" u="none" strike="noStrike" baseline="0" dirty="0">
                <a:latin typeface="Times-Roman"/>
              </a:rPr>
              <a:t>.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300" dirty="0">
              <a:latin typeface="Times-Roman"/>
            </a:endParaRPr>
          </a:p>
          <a:p>
            <a:pPr lvl="1" algn="just"/>
            <a:r>
              <a:rPr lang="en-US" sz="2300" b="0" i="0" u="none" strike="noStrike" baseline="0" dirty="0">
                <a:latin typeface="Times-Roman"/>
              </a:rPr>
              <a:t>“Backtracking increases the asymptotic cost of parsing; in practice, it is an </a:t>
            </a:r>
            <a:r>
              <a:rPr lang="en-US" sz="2300" b="0" i="0" u="none" strike="noStrike" baseline="0" dirty="0">
                <a:solidFill>
                  <a:srgbClr val="FF0000"/>
                </a:solidFill>
                <a:latin typeface="Times-Roman"/>
              </a:rPr>
              <a:t>expensive way</a:t>
            </a:r>
            <a:r>
              <a:rPr lang="en-US" sz="2300" b="0" i="0" u="none" strike="noStrike" baseline="0" dirty="0">
                <a:latin typeface="Times-Roman"/>
              </a:rPr>
              <a:t> to discover syntax errors.”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32694728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E6B3C5-29E8-4339-8CE9-116A9AD5CBD9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EDBBE8-BD55-4A16-B429-48C385ADF946}"/>
              </a:ext>
            </a:extLst>
          </p:cNvPr>
          <p:cNvSpPr txBox="1"/>
          <p:nvPr/>
        </p:nvSpPr>
        <p:spPr>
          <a:xfrm>
            <a:off x="2757269" y="0"/>
            <a:ext cx="474081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Transforming a Grammar for Top-Down Parsing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285852-6574-46EF-9D1B-909370620349}"/>
              </a:ext>
            </a:extLst>
          </p:cNvPr>
          <p:cNvSpPr txBox="1"/>
          <p:nvPr/>
        </p:nvSpPr>
        <p:spPr>
          <a:xfrm>
            <a:off x="131299" y="582066"/>
            <a:ext cx="11896578" cy="58328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>
                <a:latin typeface="Times-Roman"/>
              </a:rPr>
              <a:t>The efficiency of a top-down parser depends critically on its </a:t>
            </a:r>
            <a:r>
              <a:rPr lang="en-US" sz="2800" b="1" i="1" u="none" strike="noStrike" baseline="0" dirty="0">
                <a:solidFill>
                  <a:srgbClr val="C00000"/>
                </a:solidFill>
                <a:latin typeface="Times-Roman"/>
              </a:rPr>
              <a:t>ability to pick the correct production</a:t>
            </a:r>
            <a:r>
              <a:rPr lang="en-US" sz="2800" b="0" i="0" u="none" strike="noStrike" baseline="0" dirty="0">
                <a:latin typeface="Times-Roman"/>
              </a:rPr>
              <a:t> each time that it expands a nonterminal.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 b="0" i="0" u="none" strike="noStrike" baseline="0" dirty="0">
              <a:latin typeface="Times-Roman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>
                <a:latin typeface="Times-Roman"/>
              </a:rPr>
              <a:t>If the parser always makes the right choice, top-down parsing is efficient.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 b="0" i="0" u="none" strike="noStrike" baseline="0" dirty="0">
              <a:latin typeface="Times-Roman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>
                <a:latin typeface="Times-Roman"/>
              </a:rPr>
              <a:t>If it makes poor choices, the cost of parsing rises.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 b="0" i="0" u="none" strike="noStrike" baseline="0" dirty="0">
              <a:latin typeface="Times-Roman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>
                <a:latin typeface="Times-Roman"/>
              </a:rPr>
              <a:t>For some grammars, the </a:t>
            </a:r>
            <a:r>
              <a:rPr lang="en-US" sz="2800" b="0" i="0" u="none" strike="noStrike" baseline="0" dirty="0">
                <a:solidFill>
                  <a:srgbClr val="FF0000"/>
                </a:solidFill>
                <a:latin typeface="Times-Roman"/>
              </a:rPr>
              <a:t>worst case behavior </a:t>
            </a:r>
            <a:r>
              <a:rPr lang="en-US" sz="2800" b="0" i="0" u="none" strike="noStrike" baseline="0" dirty="0">
                <a:latin typeface="Times-Roman"/>
              </a:rPr>
              <a:t>is that the parser does not terminate.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800" dirty="0">
              <a:latin typeface="Times-Roman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>
                <a:latin typeface="Times-Roman"/>
              </a:rPr>
              <a:t>This section examines two </a:t>
            </a:r>
            <a:r>
              <a:rPr lang="en-US" sz="2800" b="1" i="1" u="none" strike="noStrike" baseline="0" dirty="0">
                <a:solidFill>
                  <a:srgbClr val="C00000"/>
                </a:solidFill>
                <a:latin typeface="Times-Roman"/>
              </a:rPr>
              <a:t>structural issues with CFG </a:t>
            </a:r>
            <a:r>
              <a:rPr lang="en-US" sz="2800" b="0" i="0" u="none" strike="noStrike" baseline="0" dirty="0">
                <a:latin typeface="Times-Roman"/>
              </a:rPr>
              <a:t>that lead to problems with top-down parsers and presents transformations that the compiler writer can apply to the grammar to avoid these problems.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397257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7A5D26-1C94-4A49-B4B2-539B82CEACCF}"/>
              </a:ext>
            </a:extLst>
          </p:cNvPr>
          <p:cNvSpPr txBox="1"/>
          <p:nvPr/>
        </p:nvSpPr>
        <p:spPr>
          <a:xfrm>
            <a:off x="42204" y="28136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D9DC5C-7A4A-4C56-9167-4E1931B1ABC7}"/>
              </a:ext>
            </a:extLst>
          </p:cNvPr>
          <p:cNvSpPr txBox="1"/>
          <p:nvPr/>
        </p:nvSpPr>
        <p:spPr>
          <a:xfrm>
            <a:off x="2686931" y="43525"/>
            <a:ext cx="474081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Transforming a Grammar for Top-Down Parsing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FFE255-CEB6-40AD-8129-B6E2EB34888D}"/>
              </a:ext>
            </a:extLst>
          </p:cNvPr>
          <p:cNvSpPr txBox="1"/>
          <p:nvPr/>
        </p:nvSpPr>
        <p:spPr>
          <a:xfrm>
            <a:off x="7638757" y="43525"/>
            <a:ext cx="4164036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A Top-Down Parser with Oracular Choice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91D790-7882-4522-9413-F42FAA4349FE}"/>
              </a:ext>
            </a:extLst>
          </p:cNvPr>
          <p:cNvSpPr txBox="1"/>
          <p:nvPr/>
        </p:nvSpPr>
        <p:spPr>
          <a:xfrm>
            <a:off x="138112" y="526720"/>
            <a:ext cx="9019956" cy="2246769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As an initial exercise, consider the behavior of the top-down parser with the grammar in the R.H.S for th</a:t>
            </a:r>
            <a:r>
              <a:rPr lang="en-US" sz="2000" dirty="0">
                <a:latin typeface="Times-Roman"/>
              </a:rPr>
              <a:t>e </a:t>
            </a:r>
            <a:r>
              <a:rPr lang="en-US" sz="2000" b="0" i="0" u="none" strike="noStrike" baseline="0" dirty="0">
                <a:latin typeface="Times-Roman"/>
              </a:rPr>
              <a:t>string </a:t>
            </a:r>
            <a:r>
              <a:rPr lang="en-US" b="1" i="1" u="none" strike="noStrike" baseline="0" dirty="0">
                <a:solidFill>
                  <a:srgbClr val="C00000"/>
                </a:solidFill>
                <a:latin typeface="LetterGothic"/>
              </a:rPr>
              <a:t>a + b x c</a:t>
            </a:r>
            <a:r>
              <a:rPr lang="en-US" sz="2000" b="1" i="1" u="none" strike="noStrike" baseline="0" dirty="0">
                <a:solidFill>
                  <a:srgbClr val="C00000"/>
                </a:solidFill>
                <a:latin typeface="Times-Roman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For the moment, assume that the parser has oracle that picks the correct production at each point in the parse.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With oracular choices, it might proceed as shown in Figure 3.3</a:t>
            </a:r>
            <a:endParaRPr lang="en-US" sz="28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1A7A5A16-9487-4E9C-B952-1F37F2A57B9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9775746"/>
              </p:ext>
            </p:extLst>
          </p:nvPr>
        </p:nvGraphicFramePr>
        <p:xfrm>
          <a:off x="9282114" y="526720"/>
          <a:ext cx="2520680" cy="22954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02" name="Bitmap Image" r:id="rId3" imgW="2771640" imgH="2523960" progId="PBrush">
                  <p:embed/>
                </p:oleObj>
              </mc:Choice>
              <mc:Fallback>
                <p:oleObj name="Bitmap Image" r:id="rId3" imgW="2771640" imgH="2523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282114" y="526720"/>
                        <a:ext cx="2520680" cy="2295465"/>
                      </a:xfrm>
                      <a:prstGeom prst="rect">
                        <a:avLst/>
                      </a:prstGeom>
                      <a:ln>
                        <a:solidFill>
                          <a:srgbClr val="00206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10943B5A-F228-46F8-882A-B4F5426B6E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8765376"/>
              </p:ext>
            </p:extLst>
          </p:nvPr>
        </p:nvGraphicFramePr>
        <p:xfrm>
          <a:off x="5345723" y="2887352"/>
          <a:ext cx="6846277" cy="3975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03" name="Bitmap Image" r:id="rId5" imgW="5076720" imgH="4048200" progId="PBrush">
                  <p:embed/>
                </p:oleObj>
              </mc:Choice>
              <mc:Fallback>
                <p:oleObj name="Bitmap Image" r:id="rId5" imgW="5076720" imgH="4048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345723" y="2887352"/>
                        <a:ext cx="6846277" cy="3975858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D37CC3A-D03F-4D16-9A49-77B4252AF982}"/>
                  </a:ext>
                </a:extLst>
              </p:cNvPr>
              <p:cNvSpPr txBox="1"/>
              <p:nvPr/>
            </p:nvSpPr>
            <p:spPr>
              <a:xfrm>
                <a:off x="138113" y="2887352"/>
                <a:ext cx="5095070" cy="3785652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>
                <a:spAutoFit/>
              </a:bodyPr>
              <a:lstStyle/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sz="2000" b="0" i="0" u="none" strike="noStrike" baseline="0" dirty="0">
                    <a:latin typeface="Times-Roman"/>
                  </a:rPr>
                  <a:t>The right column shows the input string, with a marker </a:t>
                </a:r>
                <a14:m>
                  <m:oMath xmlns:m="http://schemas.openxmlformats.org/officeDocument/2006/math">
                    <m:r>
                      <a:rPr lang="en-US" sz="2000" b="0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↑</m:t>
                    </m:r>
                  </m:oMath>
                </a14:m>
                <a:r>
                  <a:rPr lang="en-US" sz="2000" b="0" i="0" u="none" strike="noStrike" baseline="0" dirty="0">
                    <a:latin typeface="MTSY"/>
                  </a:rPr>
                  <a:t> </a:t>
                </a:r>
                <a:r>
                  <a:rPr lang="en-US" sz="2000" b="0" i="0" u="none" strike="noStrike" baseline="0" dirty="0">
                    <a:latin typeface="Times-Roman"/>
                  </a:rPr>
                  <a:t>to indicate the parser’s current position in the string. </a:t>
                </a: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endParaRPr lang="en-US" sz="2000" dirty="0">
                  <a:latin typeface="Times-Roman"/>
                </a:endParaRP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sz="2000" b="0" i="0" u="none" strike="noStrike" baseline="0" dirty="0">
                    <a:latin typeface="Times-Roman"/>
                  </a:rPr>
                  <a:t>The symbol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000" b="0" i="0" u="none" strike="noStrike" baseline="0" dirty="0">
                    <a:latin typeface="MTSY"/>
                  </a:rPr>
                  <a:t> </a:t>
                </a:r>
                <a:r>
                  <a:rPr lang="en-US" sz="2000" b="0" i="0" u="none" strike="noStrike" baseline="0" dirty="0">
                    <a:latin typeface="Times-Roman"/>
                  </a:rPr>
                  <a:t>in the rule column represents a step in which the parser matches a terminal symbol against the input string and advances the input. </a:t>
                </a: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endParaRPr lang="en-US" sz="2000" dirty="0">
                  <a:latin typeface="Times-Roman"/>
                </a:endParaRP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sz="2000" b="0" i="0" u="none" strike="noStrike" baseline="0" dirty="0">
                    <a:latin typeface="Times-Roman"/>
                  </a:rPr>
                  <a:t>At each step, the sentential form represents the lower fringe of the partially-built parse tree.</a:t>
                </a:r>
                <a:endParaRPr lang="en-US" sz="20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D37CC3A-D03F-4D16-9A49-77B4252AF9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113" y="2887352"/>
                <a:ext cx="5095070" cy="3785652"/>
              </a:xfrm>
              <a:prstGeom prst="rect">
                <a:avLst/>
              </a:prstGeom>
              <a:blipFill>
                <a:blip r:embed="rId7"/>
                <a:stretch>
                  <a:fillRect l="-956" t="-803" r="-1195" b="-1605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6C4B1F3F-9FC4-4DC7-ABB8-2B8C88298B45}"/>
              </a:ext>
            </a:extLst>
          </p:cNvPr>
          <p:cNvSpPr txBox="1"/>
          <p:nvPr/>
        </p:nvSpPr>
        <p:spPr>
          <a:xfrm>
            <a:off x="10653712" y="2936048"/>
            <a:ext cx="14001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i="1" u="none" strike="noStrike" baseline="0" dirty="0">
                <a:solidFill>
                  <a:srgbClr val="C00000"/>
                </a:solidFill>
                <a:latin typeface="LetterGothic"/>
              </a:rPr>
              <a:t>a + b x c</a:t>
            </a:r>
            <a:endParaRPr lang="en-US" sz="2000" b="1" i="1" u="none" strike="noStrike" baseline="0" dirty="0">
              <a:solidFill>
                <a:srgbClr val="C00000"/>
              </a:solidFill>
              <a:latin typeface="Times-Roman"/>
            </a:endParaRPr>
          </a:p>
        </p:txBody>
      </p:sp>
    </p:spTree>
    <p:extLst>
      <p:ext uri="{BB962C8B-B14F-4D97-AF65-F5344CB8AC3E}">
        <p14:creationId xmlns:p14="http://schemas.microsoft.com/office/powerpoint/2010/main" val="40204192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7A5D26-1C94-4A49-B4B2-539B82CEACCF}"/>
              </a:ext>
            </a:extLst>
          </p:cNvPr>
          <p:cNvSpPr txBox="1"/>
          <p:nvPr/>
        </p:nvSpPr>
        <p:spPr>
          <a:xfrm>
            <a:off x="42204" y="28136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D9DC5C-7A4A-4C56-9167-4E1931B1ABC7}"/>
              </a:ext>
            </a:extLst>
          </p:cNvPr>
          <p:cNvSpPr txBox="1"/>
          <p:nvPr/>
        </p:nvSpPr>
        <p:spPr>
          <a:xfrm>
            <a:off x="2686931" y="43525"/>
            <a:ext cx="474081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Transforming a Grammar for Top-Down Parsing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FFE255-CEB6-40AD-8129-B6E2EB34888D}"/>
              </a:ext>
            </a:extLst>
          </p:cNvPr>
          <p:cNvSpPr txBox="1"/>
          <p:nvPr/>
        </p:nvSpPr>
        <p:spPr>
          <a:xfrm>
            <a:off x="7638757" y="43525"/>
            <a:ext cx="4164036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A Top-Down Parser with Oracular Choice</a:t>
            </a:r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EE1EA96-FA43-4D02-A7B6-ED78EEEE533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6263324"/>
              </p:ext>
            </p:extLst>
          </p:nvPr>
        </p:nvGraphicFramePr>
        <p:xfrm>
          <a:off x="6086034" y="2800584"/>
          <a:ext cx="6031276" cy="35025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85" name="Bitmap Image" r:id="rId3" imgW="5076720" imgH="4048200" progId="PBrush">
                  <p:embed/>
                </p:oleObj>
              </mc:Choice>
              <mc:Fallback>
                <p:oleObj name="Bitmap Image" r:id="rId3" imgW="5076720" imgH="4048200" progId="PBrush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10943B5A-F228-46F8-882A-B4F5426B6E4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86034" y="2800584"/>
                        <a:ext cx="6031276" cy="3502560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78AB806-0E1E-48B9-83D2-6865A855D1C3}"/>
              </a:ext>
            </a:extLst>
          </p:cNvPr>
          <p:cNvSpPr txBox="1"/>
          <p:nvPr/>
        </p:nvSpPr>
        <p:spPr>
          <a:xfrm>
            <a:off x="158260" y="554856"/>
            <a:ext cx="11855549" cy="15696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With oracular choice, the parser should take a number of steps proportional to the length of the derivation plus the length of the input.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For </a:t>
            </a:r>
            <a:r>
              <a:rPr lang="en-US" sz="2400" b="1" i="1" u="none" strike="noStrike" baseline="0" dirty="0">
                <a:solidFill>
                  <a:srgbClr val="C00000"/>
                </a:solidFill>
                <a:latin typeface="LetterGothic"/>
              </a:rPr>
              <a:t>a + b x c </a:t>
            </a:r>
            <a:r>
              <a:rPr lang="en-US" sz="2400" b="0" i="0" u="none" strike="noStrike" baseline="0" dirty="0">
                <a:latin typeface="Times-Roman"/>
              </a:rPr>
              <a:t>the parser applied eight rules and matched five words.</a:t>
            </a:r>
            <a:endParaRPr 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B1FCD9C-D384-480F-9DAD-B4B2668D800D}"/>
                  </a:ext>
                </a:extLst>
              </p:cNvPr>
              <p:cNvSpPr txBox="1"/>
              <p:nvPr/>
            </p:nvSpPr>
            <p:spPr>
              <a:xfrm>
                <a:off x="106750" y="2223651"/>
                <a:ext cx="5851138" cy="4585871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800" b="1" i="1" u="none" strike="noStrike" baseline="0" dirty="0">
                    <a:solidFill>
                      <a:srgbClr val="0070C0"/>
                    </a:solidFill>
                    <a:latin typeface="Times-Roman"/>
                  </a:rPr>
                  <a:t>“oracular choice means inconsistent choice”</a:t>
                </a:r>
                <a:endParaRPr lang="en-US" sz="2000" b="1" i="1" u="none" strike="noStrike" baseline="0" dirty="0">
                  <a:solidFill>
                    <a:srgbClr val="0070C0"/>
                  </a:solidFill>
                  <a:latin typeface="Times-Roman"/>
                </a:endParaRP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sz="2000" b="0" i="0" u="none" strike="noStrike" baseline="0" dirty="0">
                    <a:latin typeface="Times-Roman"/>
                  </a:rPr>
                  <a:t>In the first step, it applied rule 1, </a:t>
                </a:r>
                <a:r>
                  <a:rPr lang="en-US" sz="2400" b="0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Expr</a:t>
                </a:r>
                <a14:m>
                  <m:oMath xmlns:m="http://schemas.openxmlformats.org/officeDocument/2006/math">
                    <m:r>
                      <a:rPr lang="en-US" sz="2400" b="0" i="1" u="none" strike="noStrike" baseline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b="0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Expr </a:t>
                </a:r>
                <a:r>
                  <a:rPr lang="en-US" sz="2000" b="0" i="0" u="none" strike="noStrike" baseline="0" dirty="0">
                    <a:solidFill>
                      <a:srgbClr val="FF0000"/>
                    </a:solidFill>
                    <a:latin typeface="LetterGothic"/>
                  </a:rPr>
                  <a:t>+ </a:t>
                </a:r>
                <a:r>
                  <a:rPr lang="en-US" sz="2400" b="0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Term</a:t>
                </a:r>
                <a:r>
                  <a:rPr lang="en-US" sz="2400" b="0" i="0" u="none" strike="noStrike" baseline="0" dirty="0">
                    <a:solidFill>
                      <a:srgbClr val="FF0000"/>
                    </a:solidFill>
                    <a:latin typeface="Times-Roman"/>
                  </a:rPr>
                  <a:t>. </a:t>
                </a:r>
                <a:endParaRPr lang="en-US" sz="2000" b="0" i="0" u="none" strike="noStrike" baseline="0" dirty="0">
                  <a:latin typeface="Times-Roman"/>
                </a:endParaRP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endParaRPr lang="en-US" sz="2000" dirty="0">
                  <a:latin typeface="Times-Roman"/>
                </a:endParaRP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sz="2000" b="0" i="0" u="none" strike="noStrike" baseline="0" dirty="0">
                    <a:latin typeface="Times-Roman"/>
                  </a:rPr>
                  <a:t>In the second step, it applied rule 3, </a:t>
                </a:r>
                <a:r>
                  <a:rPr lang="en-US" sz="2000" b="0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Expr</a:t>
                </a:r>
                <a14:m>
                  <m:oMath xmlns:m="http://schemas.openxmlformats.org/officeDocument/2006/math">
                    <m:r>
                      <a:rPr lang="en-US" sz="2000" b="0" i="1" u="none" strike="noStrike" baseline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000" b="0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Term</a:t>
                </a:r>
                <a:r>
                  <a:rPr lang="en-US" sz="2000" b="0" i="0" u="none" strike="noStrike" baseline="0" dirty="0">
                    <a:latin typeface="Times-Roman"/>
                  </a:rPr>
                  <a:t>. </a:t>
                </a: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endParaRPr lang="en-US" sz="2000" dirty="0">
                  <a:latin typeface="Times-Roman"/>
                </a:endParaRP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sz="2000" b="0" i="0" u="none" strike="noStrike" baseline="0" dirty="0">
                    <a:latin typeface="Times-Roman"/>
                  </a:rPr>
                  <a:t>Similarly, when expanding </a:t>
                </a:r>
                <a:r>
                  <a:rPr lang="en-US" sz="2000" b="0" i="1" u="none" strike="noStrike" baseline="0" dirty="0">
                    <a:latin typeface="Times-Italic"/>
                  </a:rPr>
                  <a:t>Term </a:t>
                </a:r>
                <a:r>
                  <a:rPr lang="en-US" sz="2000" b="0" i="0" u="none" strike="noStrike" baseline="0" dirty="0">
                    <a:latin typeface="Times-Roman"/>
                  </a:rPr>
                  <a:t>in an attempt to match </a:t>
                </a:r>
                <a:r>
                  <a:rPr lang="en-US" sz="2000" b="0" i="0" u="none" strike="noStrike" baseline="0" dirty="0">
                    <a:solidFill>
                      <a:srgbClr val="FF0000"/>
                    </a:solidFill>
                    <a:latin typeface="LetterGothic"/>
                  </a:rPr>
                  <a:t>a</a:t>
                </a:r>
                <a:r>
                  <a:rPr lang="en-US" sz="2000" b="0" i="0" u="none" strike="noStrike" baseline="0" dirty="0">
                    <a:latin typeface="Times-Roman"/>
                  </a:rPr>
                  <a:t>, it applied rule 6, </a:t>
                </a:r>
                <a:r>
                  <a:rPr lang="en-US" sz="2000" b="0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Term</a:t>
                </a:r>
                <a14:m>
                  <m:oMath xmlns:m="http://schemas.openxmlformats.org/officeDocument/2006/math">
                    <m:r>
                      <a:rPr lang="en-US" sz="2000" b="0" i="1" u="none" strike="noStrike" baseline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000" b="0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Factor</a:t>
                </a:r>
                <a:r>
                  <a:rPr lang="en-US" sz="2000" b="0" i="0" u="none" strike="noStrike" baseline="0" dirty="0">
                    <a:latin typeface="Times-Roman"/>
                  </a:rPr>
                  <a:t>, but when expanding </a:t>
                </a:r>
                <a:r>
                  <a:rPr lang="en-US" sz="2000" b="0" i="1" u="none" strike="noStrike" baseline="0" dirty="0">
                    <a:latin typeface="Times-Italic"/>
                  </a:rPr>
                  <a:t>Term </a:t>
                </a:r>
                <a:r>
                  <a:rPr lang="en-US" sz="2000" b="0" i="0" u="none" strike="noStrike" baseline="0" dirty="0">
                    <a:latin typeface="Times-Roman"/>
                  </a:rPr>
                  <a:t>to match </a:t>
                </a:r>
                <a:r>
                  <a:rPr lang="en-US" b="0" i="0" u="none" strike="noStrike" baseline="0" dirty="0">
                    <a:solidFill>
                      <a:srgbClr val="FF0000"/>
                    </a:solidFill>
                    <a:latin typeface="LetterGothic"/>
                  </a:rPr>
                  <a:t>b</a:t>
                </a:r>
                <a:r>
                  <a:rPr lang="en-US" sz="2000" b="0" i="0" u="none" strike="noStrike" baseline="0" dirty="0">
                    <a:latin typeface="Times-Roman"/>
                  </a:rPr>
                  <a:t>, </a:t>
                </a:r>
                <a:r>
                  <a:rPr lang="en-US" sz="2000" dirty="0"/>
                  <a:t>it applied rule </a:t>
                </a:r>
                <a:r>
                  <a:rPr lang="en-US" sz="2000" i="1" dirty="0">
                    <a:solidFill>
                      <a:srgbClr val="FF0000"/>
                    </a:solidFill>
                  </a:rPr>
                  <a:t>Term</a:t>
                </a:r>
                <a14:m>
                  <m:oMath xmlns:m="http://schemas.openxmlformats.org/officeDocument/2006/math">
                    <m:r>
                      <a:rPr lang="en-US" sz="20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000" i="1" dirty="0">
                    <a:solidFill>
                      <a:srgbClr val="FF0000"/>
                    </a:solidFill>
                  </a:rPr>
                  <a:t>Term </a:t>
                </a:r>
                <a:r>
                  <a:rPr lang="en-US" sz="2000" dirty="0">
                    <a:solidFill>
                      <a:srgbClr val="FF0000"/>
                    </a:solidFill>
                  </a:rPr>
                  <a:t>x </a:t>
                </a:r>
                <a:r>
                  <a:rPr lang="en-US" sz="2000" i="1" dirty="0">
                    <a:solidFill>
                      <a:srgbClr val="FF0000"/>
                    </a:solidFill>
                  </a:rPr>
                  <a:t>Factor</a:t>
                </a:r>
                <a:r>
                  <a:rPr lang="en-US" sz="2000" dirty="0"/>
                  <a:t>.</a:t>
                </a: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endParaRPr lang="en-US" sz="2400" dirty="0"/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sz="2000" b="0" i="0" u="none" strike="noStrike" baseline="0" dirty="0">
                    <a:latin typeface="Times-Roman"/>
                  </a:rPr>
                  <a:t>It would be difficult to make the top-down parser work with consistent, algorithmic choice when using this version of the expression grammar.</a:t>
                </a:r>
                <a:endParaRPr lang="en-US" sz="24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DB1FCD9C-D384-480F-9DAD-B4B2668D80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750" y="2223651"/>
                <a:ext cx="5851138" cy="4585871"/>
              </a:xfrm>
              <a:prstGeom prst="rect">
                <a:avLst/>
              </a:prstGeom>
              <a:blipFill>
                <a:blip r:embed="rId5"/>
                <a:stretch>
                  <a:fillRect l="-832" t="-663" r="-1041" b="-531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7C985B4A-A176-4ACE-B0FC-7DE5FB725C90}"/>
              </a:ext>
            </a:extLst>
          </p:cNvPr>
          <p:cNvSpPr txBox="1"/>
          <p:nvPr/>
        </p:nvSpPr>
        <p:spPr>
          <a:xfrm>
            <a:off x="8097440" y="2251126"/>
            <a:ext cx="118943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1" u="none" strike="noStrike" baseline="0" dirty="0">
                <a:solidFill>
                  <a:srgbClr val="C00000"/>
                </a:solidFill>
                <a:latin typeface="LetterGothic"/>
              </a:rPr>
              <a:t>a + b x c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343633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7A5D26-1C94-4A49-B4B2-539B82CEACCF}"/>
              </a:ext>
            </a:extLst>
          </p:cNvPr>
          <p:cNvSpPr txBox="1"/>
          <p:nvPr/>
        </p:nvSpPr>
        <p:spPr>
          <a:xfrm>
            <a:off x="42204" y="28136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D9DC5C-7A4A-4C56-9167-4E1931B1ABC7}"/>
              </a:ext>
            </a:extLst>
          </p:cNvPr>
          <p:cNvSpPr txBox="1"/>
          <p:nvPr/>
        </p:nvSpPr>
        <p:spPr>
          <a:xfrm>
            <a:off x="2686931" y="43525"/>
            <a:ext cx="474081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Transforming a Grammar for Top-Down Parsing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FFE255-CEB6-40AD-8129-B6E2EB34888D}"/>
              </a:ext>
            </a:extLst>
          </p:cNvPr>
          <p:cNvSpPr txBox="1"/>
          <p:nvPr/>
        </p:nvSpPr>
        <p:spPr>
          <a:xfrm>
            <a:off x="7638757" y="43525"/>
            <a:ext cx="2658794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Eliminating Left Recursion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EE2B30-6D40-487A-94C5-FB5923F3CE79}"/>
              </a:ext>
            </a:extLst>
          </p:cNvPr>
          <p:cNvSpPr txBox="1"/>
          <p:nvPr/>
        </p:nvSpPr>
        <p:spPr>
          <a:xfrm>
            <a:off x="144194" y="530768"/>
            <a:ext cx="1193995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One problem with the combination of the </a:t>
            </a:r>
            <a:r>
              <a:rPr lang="en-US" sz="2400" b="1" i="1" u="none" strike="noStrike" baseline="0" dirty="0">
                <a:solidFill>
                  <a:srgbClr val="C00000"/>
                </a:solidFill>
                <a:latin typeface="Times-Roman"/>
              </a:rPr>
              <a:t>classic expression grammar </a:t>
            </a:r>
            <a:r>
              <a:rPr lang="en-US" sz="2400" b="0" i="0" u="none" strike="noStrike" baseline="0" dirty="0">
                <a:latin typeface="Times-Roman"/>
              </a:rPr>
              <a:t>and a </a:t>
            </a:r>
            <a:r>
              <a:rPr lang="en-US" sz="2400" b="0" i="1" u="none" strike="noStrike" baseline="0" dirty="0">
                <a:solidFill>
                  <a:srgbClr val="C00000"/>
                </a:solidFill>
                <a:latin typeface="Times-Roman"/>
              </a:rPr>
              <a:t>leftmost, top-down parser </a:t>
            </a:r>
            <a:r>
              <a:rPr lang="en-US" sz="2400" b="0" i="0" u="none" strike="noStrike" baseline="0" dirty="0">
                <a:latin typeface="Times-Roman"/>
              </a:rPr>
              <a:t>arises from the structure of the grammar.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To see the difficulty, consider an implementation that always tries to apply the rules in the order in which they appear in the grammar.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Its first several actions would be:</a:t>
            </a:r>
            <a:endParaRPr lang="en-US" sz="2400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068EB7A-90F2-4C76-864E-81AE237DE3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9998600"/>
              </p:ext>
            </p:extLst>
          </p:nvPr>
        </p:nvGraphicFramePr>
        <p:xfrm>
          <a:off x="144194" y="3326335"/>
          <a:ext cx="5672893" cy="20029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05" name="Bitmap Image" r:id="rId3" imgW="4505400" imgH="1590840" progId="PBrush">
                  <p:embed/>
                </p:oleObj>
              </mc:Choice>
              <mc:Fallback>
                <p:oleObj name="Bitmap Image" r:id="rId3" imgW="4505400" imgH="1590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4194" y="3326335"/>
                        <a:ext cx="5672893" cy="2002903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55C19547-3F8C-4563-98C8-EF6F99FFA08C}"/>
              </a:ext>
            </a:extLst>
          </p:cNvPr>
          <p:cNvSpPr txBox="1"/>
          <p:nvPr/>
        </p:nvSpPr>
        <p:spPr>
          <a:xfrm>
            <a:off x="5943600" y="2321169"/>
            <a:ext cx="6140548" cy="39703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latin typeface="Times-Roman"/>
              </a:rPr>
              <a:t>It starts with </a:t>
            </a:r>
            <a:r>
              <a:rPr lang="en-US" b="0" i="1" u="none" strike="noStrike" baseline="0" dirty="0">
                <a:solidFill>
                  <a:srgbClr val="FF0000"/>
                </a:solidFill>
                <a:latin typeface="Times-Italic"/>
              </a:rPr>
              <a:t>Expr</a:t>
            </a:r>
            <a:r>
              <a:rPr lang="en-US" b="0" i="1" u="none" strike="noStrike" baseline="0" dirty="0">
                <a:latin typeface="Times-Italic"/>
              </a:rPr>
              <a:t> </a:t>
            </a:r>
            <a:r>
              <a:rPr lang="en-US" b="0" i="0" u="none" strike="noStrike" baseline="0" dirty="0">
                <a:latin typeface="Times-Roman"/>
              </a:rPr>
              <a:t>and tries to match </a:t>
            </a:r>
            <a:r>
              <a:rPr lang="en-US" b="0" i="0" u="none" strike="noStrike" baseline="0" dirty="0">
                <a:solidFill>
                  <a:srgbClr val="FF0000"/>
                </a:solidFill>
                <a:latin typeface="LetterGothic"/>
              </a:rPr>
              <a:t>a</a:t>
            </a:r>
            <a:r>
              <a:rPr lang="en-US" b="0" i="0" u="none" strike="noStrike" baseline="0" dirty="0">
                <a:latin typeface="Times-Roman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latin typeface="Times-Roman"/>
              </a:rPr>
              <a:t>It applies </a:t>
            </a:r>
            <a:r>
              <a:rPr lang="en-US" b="1" i="1" dirty="0">
                <a:solidFill>
                  <a:srgbClr val="FF0000"/>
                </a:solidFill>
                <a:latin typeface="Times-Italic"/>
              </a:rPr>
              <a:t>rule 1</a:t>
            </a:r>
            <a:r>
              <a:rPr lang="en-US" b="0" i="0" u="none" strike="noStrike" baseline="0" dirty="0">
                <a:latin typeface="Times-Roman"/>
              </a:rPr>
              <a:t> to create the sentential form </a:t>
            </a:r>
            <a:r>
              <a:rPr lang="en-US" b="1" i="1" u="none" strike="noStrike" baseline="0" dirty="0">
                <a:solidFill>
                  <a:srgbClr val="FF0000"/>
                </a:solidFill>
                <a:latin typeface="Times-Italic"/>
              </a:rPr>
              <a:t>Expr </a:t>
            </a:r>
            <a:r>
              <a:rPr lang="en-US" b="1" i="1" u="none" strike="noStrike" baseline="0" dirty="0">
                <a:solidFill>
                  <a:srgbClr val="FF0000"/>
                </a:solidFill>
                <a:latin typeface="LetterGothic"/>
              </a:rPr>
              <a:t>+ </a:t>
            </a:r>
            <a:r>
              <a:rPr lang="en-US" b="1" i="1" u="none" strike="noStrike" baseline="0" dirty="0">
                <a:solidFill>
                  <a:srgbClr val="FF0000"/>
                </a:solidFill>
                <a:latin typeface="Times-Italic"/>
              </a:rPr>
              <a:t>Term </a:t>
            </a:r>
            <a:r>
              <a:rPr lang="en-US" b="0" i="0" u="none" strike="noStrike" baseline="0" dirty="0">
                <a:latin typeface="Times-Roman"/>
              </a:rPr>
              <a:t>on the fringe.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latin typeface="Times-Roman"/>
              </a:rPr>
              <a:t>Now, it faces the nonterminal </a:t>
            </a:r>
            <a:r>
              <a:rPr lang="en-US" b="1" i="1" dirty="0">
                <a:solidFill>
                  <a:srgbClr val="FF0000"/>
                </a:solidFill>
                <a:latin typeface="Times-Italic"/>
              </a:rPr>
              <a:t>Expr</a:t>
            </a:r>
            <a:r>
              <a:rPr lang="en-US" b="0" i="1" u="none" strike="noStrike" baseline="0" dirty="0">
                <a:latin typeface="Times-Italic"/>
              </a:rPr>
              <a:t> </a:t>
            </a:r>
            <a:r>
              <a:rPr lang="en-US" b="0" i="0" u="none" strike="noStrike" baseline="0" dirty="0">
                <a:latin typeface="Times-Roman"/>
              </a:rPr>
              <a:t>and the input word </a:t>
            </a:r>
            <a:r>
              <a:rPr lang="en-US" b="0" i="0" u="none" strike="noStrike" baseline="0" dirty="0">
                <a:latin typeface="LetterGothic"/>
              </a:rPr>
              <a:t>a</a:t>
            </a:r>
            <a:r>
              <a:rPr lang="en-US" b="0" i="0" u="none" strike="noStrike" baseline="0" dirty="0">
                <a:latin typeface="Times-Roman"/>
              </a:rPr>
              <a:t>, again.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latin typeface="Times-Roman"/>
              </a:rPr>
              <a:t>By consistent choice, it applies </a:t>
            </a:r>
            <a:r>
              <a:rPr lang="en-US" b="1" i="1" dirty="0">
                <a:solidFill>
                  <a:srgbClr val="FF0000"/>
                </a:solidFill>
                <a:latin typeface="Times-Italic"/>
              </a:rPr>
              <a:t>rule 1</a:t>
            </a:r>
            <a:r>
              <a:rPr lang="en-US" b="0" i="0" u="none" strike="noStrike" baseline="0" dirty="0">
                <a:latin typeface="Times-Roman"/>
              </a:rPr>
              <a:t> to replace </a:t>
            </a:r>
            <a:r>
              <a:rPr lang="en-US" b="1" i="1" dirty="0">
                <a:solidFill>
                  <a:srgbClr val="FF0000"/>
                </a:solidFill>
                <a:latin typeface="Times-Italic"/>
              </a:rPr>
              <a:t>Expr</a:t>
            </a:r>
            <a:r>
              <a:rPr lang="en-US" b="0" i="1" u="none" strike="noStrike" baseline="0" dirty="0">
                <a:latin typeface="Times-Italic"/>
              </a:rPr>
              <a:t> </a:t>
            </a:r>
            <a:r>
              <a:rPr lang="en-US" b="0" i="0" u="none" strike="noStrike" baseline="0" dirty="0">
                <a:latin typeface="Times-Roman"/>
              </a:rPr>
              <a:t>with </a:t>
            </a:r>
            <a:r>
              <a:rPr lang="en-US" b="1" i="1" dirty="0">
                <a:solidFill>
                  <a:srgbClr val="FF0000"/>
                </a:solidFill>
                <a:latin typeface="Times-Italic"/>
              </a:rPr>
              <a:t>Expr + Term.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b="0" i="0" u="none" strike="noStrike" baseline="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u="none" strike="noStrike" baseline="0" dirty="0">
                <a:latin typeface="Times-Roman"/>
              </a:rPr>
              <a:t>With this grammar and consistent choice, the parser will continue to expand the fringe </a:t>
            </a:r>
            <a:r>
              <a:rPr lang="en-US" b="1" i="1" u="none" strike="noStrike" baseline="0" dirty="0">
                <a:solidFill>
                  <a:srgbClr val="FF0000"/>
                </a:solidFill>
                <a:latin typeface="Times-Roman"/>
              </a:rPr>
              <a:t>indefinitely</a:t>
            </a:r>
            <a:r>
              <a:rPr lang="en-US" b="0" i="0" u="none" strike="noStrike" baseline="0" dirty="0">
                <a:latin typeface="Times-Roman"/>
              </a:rPr>
              <a:t> because that expansion never generates a leading terminal symbol.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2167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7A5D26-1C94-4A49-B4B2-539B82CEACCF}"/>
              </a:ext>
            </a:extLst>
          </p:cNvPr>
          <p:cNvSpPr txBox="1"/>
          <p:nvPr/>
        </p:nvSpPr>
        <p:spPr>
          <a:xfrm>
            <a:off x="42204" y="28136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D9DC5C-7A4A-4C56-9167-4E1931B1ABC7}"/>
              </a:ext>
            </a:extLst>
          </p:cNvPr>
          <p:cNvSpPr txBox="1"/>
          <p:nvPr/>
        </p:nvSpPr>
        <p:spPr>
          <a:xfrm>
            <a:off x="2686931" y="43525"/>
            <a:ext cx="474081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Transforming a Grammar for Top-Down Parsing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79A02C-2451-4DC5-8415-4DB07418966B}"/>
              </a:ext>
            </a:extLst>
          </p:cNvPr>
          <p:cNvSpPr txBox="1"/>
          <p:nvPr/>
        </p:nvSpPr>
        <p:spPr>
          <a:xfrm>
            <a:off x="7638757" y="43525"/>
            <a:ext cx="2658794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Eliminating Left Recursion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8519B0-E1DA-4BBA-BDFA-E90AD00460A1}"/>
              </a:ext>
            </a:extLst>
          </p:cNvPr>
          <p:cNvSpPr txBox="1"/>
          <p:nvPr/>
        </p:nvSpPr>
        <p:spPr>
          <a:xfrm>
            <a:off x="144193" y="619370"/>
            <a:ext cx="8451167" cy="37856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This problem arises because the grammar uses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Italic"/>
              </a:rPr>
              <a:t>left recursion </a:t>
            </a:r>
            <a:r>
              <a:rPr lang="en-US" sz="2400" b="0" i="0" u="none" strike="noStrike" baseline="0" dirty="0">
                <a:latin typeface="Times-Roman"/>
              </a:rPr>
              <a:t>in productions 1, 2, 4, and 5.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With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Roman"/>
              </a:rPr>
              <a:t>left-recursion, a top-down parser can loop indefinitely </a:t>
            </a:r>
            <a:r>
              <a:rPr lang="en-US" sz="2400" b="0" i="0" u="none" strike="noStrike" baseline="0" dirty="0">
                <a:latin typeface="Times-Roman"/>
              </a:rPr>
              <a:t>without generating a leading terminal symbol that the parser can match (and advance the input).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Fortunately, we can reformulate a left-recursive grammar so that it uses right recursion—any recursion involves the rightmost symbol in a rule.</a:t>
            </a:r>
            <a:endParaRPr lang="en-US" sz="2400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415E8B50-6F7D-4106-A76C-FD90BA10CD1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9576381"/>
              </p:ext>
            </p:extLst>
          </p:nvPr>
        </p:nvGraphicFramePr>
        <p:xfrm>
          <a:off x="8704035" y="556010"/>
          <a:ext cx="3187031" cy="29022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956" name="Bitmap Image" r:id="rId3" imgW="2771640" imgH="2523960" progId="PBrush">
                  <p:embed/>
                </p:oleObj>
              </mc:Choice>
              <mc:Fallback>
                <p:oleObj name="Bitmap Image" r:id="rId3" imgW="2771640" imgH="252396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1A7A5A16-9487-4E9C-B952-1F37F2A57B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704035" y="556010"/>
                        <a:ext cx="3187031" cy="2902280"/>
                      </a:xfrm>
                      <a:prstGeom prst="rect">
                        <a:avLst/>
                      </a:prstGeom>
                      <a:ln>
                        <a:solidFill>
                          <a:srgbClr val="00206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D6D8AD2-72CE-4237-849F-80841B8D21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3478670"/>
              </p:ext>
            </p:extLst>
          </p:nvPr>
        </p:nvGraphicFramePr>
        <p:xfrm>
          <a:off x="3324225" y="4457455"/>
          <a:ext cx="5777572" cy="24019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957" name="Bitmap Image" r:id="rId5" imgW="2771640" imgH="1781280" progId="PBrush">
                  <p:embed/>
                </p:oleObj>
              </mc:Choice>
              <mc:Fallback>
                <p:oleObj name="Bitmap Image" r:id="rId5" imgW="2771640" imgH="1781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24225" y="4457455"/>
                        <a:ext cx="5777572" cy="2401926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64033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7A5D26-1C94-4A49-B4B2-539B82CEACCF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D9DC5C-7A4A-4C56-9167-4E1931B1ABC7}"/>
              </a:ext>
            </a:extLst>
          </p:cNvPr>
          <p:cNvSpPr txBox="1"/>
          <p:nvPr/>
        </p:nvSpPr>
        <p:spPr>
          <a:xfrm>
            <a:off x="2757269" y="0"/>
            <a:ext cx="474081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Transforming a Grammar for Top-Down Parsing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95CE2C-8153-419C-B3EB-0171DEA1E330}"/>
              </a:ext>
            </a:extLst>
          </p:cNvPr>
          <p:cNvSpPr txBox="1"/>
          <p:nvPr/>
        </p:nvSpPr>
        <p:spPr>
          <a:xfrm>
            <a:off x="7638757" y="43525"/>
            <a:ext cx="2658794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Eliminating Left Recursion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8314DB-96C4-4B41-9118-5CF7060F9158}"/>
              </a:ext>
            </a:extLst>
          </p:cNvPr>
          <p:cNvSpPr txBox="1"/>
          <p:nvPr/>
        </p:nvSpPr>
        <p:spPr>
          <a:xfrm>
            <a:off x="171451" y="558730"/>
            <a:ext cx="11801474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translation from left recursion to right recursion </a:t>
            </a:r>
            <a:r>
              <a:rPr lang="en-US" sz="2400" b="0" i="0" u="none" strike="noStrike" baseline="0" dirty="0">
                <a:latin typeface="Times-Roman"/>
              </a:rPr>
              <a:t>is mechanical.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For direct left recursion, like the one shown below to the left, we can rewrite the individual productions to use right recursion, shown on the right.</a:t>
            </a:r>
            <a:endParaRPr lang="en-US" sz="2400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0478CD9-DE3B-4A19-8898-1FF55A6C04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7159737"/>
              </p:ext>
            </p:extLst>
          </p:nvPr>
        </p:nvGraphicFramePr>
        <p:xfrm>
          <a:off x="2009542" y="2317788"/>
          <a:ext cx="6236264" cy="1363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67" name="Bitmap Image" r:id="rId3" imgW="3571920" imgH="781200" progId="PBrush">
                  <p:embed/>
                </p:oleObj>
              </mc:Choice>
              <mc:Fallback>
                <p:oleObj name="Bitmap Image" r:id="rId3" imgW="3571920" imgH="781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09542" y="2317788"/>
                        <a:ext cx="6236264" cy="1363663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6680DCC-08E5-49D9-A7CC-954AB12045EE}"/>
              </a:ext>
            </a:extLst>
          </p:cNvPr>
          <p:cNvSpPr txBox="1"/>
          <p:nvPr/>
        </p:nvSpPr>
        <p:spPr>
          <a:xfrm>
            <a:off x="360759" y="4033808"/>
            <a:ext cx="11194257" cy="255454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The transformation introduces a new nonterminal, </a:t>
            </a:r>
            <a:r>
              <a:rPr lang="en-US" sz="2000" b="1" i="1" u="none" strike="noStrike" baseline="0" dirty="0">
                <a:solidFill>
                  <a:srgbClr val="C00000"/>
                </a:solidFill>
                <a:latin typeface="Times-Italic"/>
              </a:rPr>
              <a:t>Fee</a:t>
            </a:r>
            <a:r>
              <a:rPr lang="en-US" sz="2000" b="1" i="1" u="none" strike="noStrike" baseline="30000" dirty="0">
                <a:solidFill>
                  <a:srgbClr val="C00000"/>
                </a:solidFill>
                <a:latin typeface="Times-Italic"/>
              </a:rPr>
              <a:t>1</a:t>
            </a:r>
            <a:r>
              <a:rPr lang="en-US" sz="2000" b="0" i="0" u="none" strike="noStrike" baseline="0" dirty="0">
                <a:latin typeface="Times-Roman"/>
              </a:rPr>
              <a:t>, and transfers the recursion onto </a:t>
            </a:r>
            <a:r>
              <a:rPr lang="en-US" sz="2000" b="1" i="1" dirty="0">
                <a:solidFill>
                  <a:srgbClr val="C00000"/>
                </a:solidFill>
                <a:latin typeface="Times-Italic"/>
              </a:rPr>
              <a:t>Fee</a:t>
            </a:r>
            <a:r>
              <a:rPr lang="en-US" sz="2000" b="1" i="1" baseline="30000" dirty="0">
                <a:solidFill>
                  <a:srgbClr val="C00000"/>
                </a:solidFill>
                <a:latin typeface="Times-Italic"/>
              </a:rPr>
              <a:t>1</a:t>
            </a:r>
            <a:r>
              <a:rPr lang="en-US" sz="2000" b="0" i="0" u="none" strike="noStrike" baseline="0" dirty="0">
                <a:latin typeface="Times-Roman"/>
              </a:rPr>
              <a:t>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It also adds the rule </a:t>
            </a:r>
            <a:r>
              <a:rPr lang="en-US" sz="2000" b="1" i="1" u="none" strike="noStrike" baseline="0" dirty="0">
                <a:solidFill>
                  <a:srgbClr val="C00000"/>
                </a:solidFill>
                <a:latin typeface="Times-Italic"/>
              </a:rPr>
              <a:t>Fee</a:t>
            </a:r>
            <a:r>
              <a:rPr lang="en-US" sz="2000" b="1" i="1" u="none" strike="noStrike" baseline="30000" dirty="0">
                <a:solidFill>
                  <a:srgbClr val="C00000"/>
                </a:solidFill>
                <a:latin typeface="Times-Italic"/>
              </a:rPr>
              <a:t>1</a:t>
            </a:r>
            <a:r>
              <a:rPr lang="en-US" sz="2000" b="1" i="1" dirty="0">
                <a:solidFill>
                  <a:srgbClr val="C00000"/>
                </a:solidFill>
                <a:latin typeface="Times-Italic"/>
                <a:sym typeface="Wingdings" panose="05000000000000000000" pitchFamily="2" charset="2"/>
              </a:rPr>
              <a:t></a:t>
            </a:r>
            <a:r>
              <a:rPr lang="en-US" sz="2000" b="1" i="1" u="none" strike="noStrike" baseline="0" dirty="0">
                <a:solidFill>
                  <a:srgbClr val="C00000"/>
                </a:solidFill>
                <a:latin typeface="Times-Italic"/>
              </a:rPr>
              <a:t> </a:t>
            </a:r>
            <a:r>
              <a:rPr lang="el-GR" sz="2000" b="1" i="1" dirty="0">
                <a:solidFill>
                  <a:srgbClr val="C00000"/>
                </a:solidFill>
              </a:rPr>
              <a:t>ε</a:t>
            </a:r>
            <a:r>
              <a:rPr lang="en-US" sz="2000" b="0" i="0" u="none" strike="noStrike" baseline="0" dirty="0">
                <a:latin typeface="Times-Roman"/>
              </a:rPr>
              <a:t>, where </a:t>
            </a:r>
            <a:r>
              <a:rPr lang="el-GR" sz="2000" b="1" dirty="0">
                <a:solidFill>
                  <a:srgbClr val="FF0000"/>
                </a:solidFill>
              </a:rPr>
              <a:t>ε</a:t>
            </a:r>
            <a:r>
              <a:rPr lang="en-US" sz="2000" b="0" i="0" u="none" strike="noStrike" baseline="0" dirty="0">
                <a:latin typeface="Times-Roman"/>
              </a:rPr>
              <a:t> </a:t>
            </a:r>
            <a:r>
              <a:rPr lang="en-US" sz="2000" b="0" i="0" u="none" strike="noStrike" baseline="0" dirty="0">
                <a:latin typeface="RMTMI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represents the empty string.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This </a:t>
            </a:r>
            <a:r>
              <a:rPr lang="el-GR" sz="2000" b="1" dirty="0">
                <a:solidFill>
                  <a:srgbClr val="FF0000"/>
                </a:solidFill>
              </a:rPr>
              <a:t>ε </a:t>
            </a:r>
            <a:r>
              <a:rPr lang="en-US" sz="2000" b="0" i="1" u="none" strike="noStrike" baseline="0" dirty="0">
                <a:latin typeface="Times-Italic"/>
              </a:rPr>
              <a:t>-production </a:t>
            </a:r>
            <a:r>
              <a:rPr lang="en-US" sz="2000" b="0" i="0" u="none" strike="noStrike" baseline="0" dirty="0">
                <a:latin typeface="Times-Roman"/>
              </a:rPr>
              <a:t>requires careful interpretation in the parsing algorithm.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b="0" i="0" u="none" strike="noStrike" baseline="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To expand the production </a:t>
            </a:r>
            <a:r>
              <a:rPr lang="en-US" sz="2000" b="1" i="1" u="none" strike="noStrike" baseline="0" dirty="0">
                <a:solidFill>
                  <a:srgbClr val="C00000"/>
                </a:solidFill>
                <a:latin typeface="Times-Italic"/>
              </a:rPr>
              <a:t>Fee</a:t>
            </a:r>
            <a:r>
              <a:rPr lang="en-US" sz="2000" b="1" i="1" u="none" strike="noStrike" baseline="30000" dirty="0">
                <a:solidFill>
                  <a:srgbClr val="C00000"/>
                </a:solidFill>
                <a:latin typeface="Times-Italic"/>
              </a:rPr>
              <a:t>1</a:t>
            </a:r>
            <a:r>
              <a:rPr lang="en-US" sz="2000" b="1" i="1" dirty="0">
                <a:solidFill>
                  <a:srgbClr val="C00000"/>
                </a:solidFill>
                <a:latin typeface="Times-Italic"/>
                <a:sym typeface="Wingdings" panose="05000000000000000000" pitchFamily="2" charset="2"/>
              </a:rPr>
              <a:t></a:t>
            </a:r>
            <a:r>
              <a:rPr lang="en-US" sz="2000" b="1" i="1" u="none" strike="noStrike" baseline="0" dirty="0">
                <a:solidFill>
                  <a:srgbClr val="C00000"/>
                </a:solidFill>
                <a:latin typeface="Times-Italic"/>
              </a:rPr>
              <a:t> </a:t>
            </a:r>
            <a:r>
              <a:rPr lang="el-GR" sz="2000" b="1" i="1" dirty="0">
                <a:solidFill>
                  <a:srgbClr val="C00000"/>
                </a:solidFill>
              </a:rPr>
              <a:t>ε</a:t>
            </a:r>
            <a:r>
              <a:rPr lang="en-US" sz="2000" b="0" i="0" u="none" strike="noStrike" baseline="0" dirty="0">
                <a:latin typeface="Times-Roman"/>
              </a:rPr>
              <a:t>, the parser simply sets </a:t>
            </a:r>
            <a:r>
              <a:rPr lang="en-US" sz="2000" b="1" i="1" u="none" strike="noStrike" baseline="0" dirty="0">
                <a:solidFill>
                  <a:srgbClr val="C00000"/>
                </a:solidFill>
                <a:latin typeface="LetterGothic-Slant_167"/>
              </a:rPr>
              <a:t>focus</a:t>
            </a:r>
            <a:r>
              <a:rPr lang="en-US" sz="2000" b="1" i="1" u="none" strike="noStrike" baseline="0" dirty="0">
                <a:solidFill>
                  <a:srgbClr val="C00000"/>
                </a:solidFill>
                <a:latin typeface="MTSY"/>
              </a:rPr>
              <a:t> </a:t>
            </a:r>
            <a:r>
              <a:rPr lang="en-US" sz="2000" b="1" i="1" u="none" strike="noStrike" baseline="0" dirty="0">
                <a:solidFill>
                  <a:srgbClr val="C00000"/>
                </a:solidFill>
                <a:latin typeface="LetterGothic-Slant_167"/>
              </a:rPr>
              <a:t>pop( )</a:t>
            </a:r>
            <a:r>
              <a:rPr lang="en-US" sz="2000" b="1" i="1" u="none" strike="noStrike" baseline="0" dirty="0">
                <a:solidFill>
                  <a:srgbClr val="C00000"/>
                </a:solidFill>
                <a:latin typeface="Times-Roman"/>
              </a:rPr>
              <a:t>, </a:t>
            </a:r>
            <a:r>
              <a:rPr lang="en-US" sz="2000" b="0" i="0" u="none" strike="noStrike" baseline="0" dirty="0">
                <a:latin typeface="Times-Roman"/>
              </a:rPr>
              <a:t>which advances its attention to the next node, terminal or nonterminal, on the fringe.</a:t>
            </a:r>
            <a:endParaRPr lang="en-US" sz="20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83D5B85C-D44E-4F3A-AE50-D96B67A1956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7386244"/>
              </p:ext>
            </p:extLst>
          </p:nvPr>
        </p:nvGraphicFramePr>
        <p:xfrm>
          <a:off x="2009541" y="2274263"/>
          <a:ext cx="7178323" cy="15696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68" name="Bitmap Image" r:id="rId5" imgW="3571920" imgH="781200" progId="PBrush">
                  <p:embed/>
                </p:oleObj>
              </mc:Choice>
              <mc:Fallback>
                <p:oleObj name="Bitmap Image" r:id="rId5" imgW="3571920" imgH="78120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D0478CD9-DE3B-4A19-8898-1FF55A6C043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09541" y="2274263"/>
                        <a:ext cx="7178323" cy="156966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18252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7A5D26-1C94-4A49-B4B2-539B82CEACCF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D9DC5C-7A4A-4C56-9167-4E1931B1ABC7}"/>
              </a:ext>
            </a:extLst>
          </p:cNvPr>
          <p:cNvSpPr txBox="1"/>
          <p:nvPr/>
        </p:nvSpPr>
        <p:spPr>
          <a:xfrm>
            <a:off x="2757269" y="0"/>
            <a:ext cx="474081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Transforming a Grammar for Top-Down Parsing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7A5C52-DA19-4E11-8A6F-4D1E8F192D94}"/>
              </a:ext>
            </a:extLst>
          </p:cNvPr>
          <p:cNvSpPr txBox="1"/>
          <p:nvPr/>
        </p:nvSpPr>
        <p:spPr>
          <a:xfrm>
            <a:off x="7638757" y="43525"/>
            <a:ext cx="2658794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Eliminating Left Recursion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B2772C-D521-48A5-972D-8011823B0C14}"/>
              </a:ext>
            </a:extLst>
          </p:cNvPr>
          <p:cNvSpPr txBox="1"/>
          <p:nvPr/>
        </p:nvSpPr>
        <p:spPr>
          <a:xfrm>
            <a:off x="3597195" y="558845"/>
            <a:ext cx="8371185" cy="7078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000" b="0" i="0" u="none" strike="noStrike" baseline="0" dirty="0">
                <a:latin typeface="Times-Roman"/>
              </a:rPr>
              <a:t>In the </a:t>
            </a:r>
            <a:r>
              <a:rPr lang="en-US" sz="2000" b="0" i="0" u="none" strike="noStrike" baseline="0" dirty="0">
                <a:solidFill>
                  <a:srgbClr val="C00000"/>
                </a:solidFill>
                <a:latin typeface="Times-Roman"/>
              </a:rPr>
              <a:t>classic expression grammar</a:t>
            </a:r>
            <a:r>
              <a:rPr lang="en-US" sz="2000" b="0" i="0" u="none" strike="noStrike" baseline="0" dirty="0">
                <a:latin typeface="Times-Roman"/>
              </a:rPr>
              <a:t>, direct left recursion appears in the productions for both </a:t>
            </a:r>
            <a:r>
              <a:rPr lang="en-US" sz="2000" b="1" i="1" u="none" strike="noStrike" baseline="0" dirty="0">
                <a:solidFill>
                  <a:srgbClr val="C00000"/>
                </a:solidFill>
                <a:latin typeface="Times-Italic"/>
              </a:rPr>
              <a:t>Expr</a:t>
            </a:r>
            <a:r>
              <a:rPr lang="en-US" sz="2000" b="0" i="1" u="none" strike="noStrike" baseline="0" dirty="0">
                <a:latin typeface="Times-Itali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and </a:t>
            </a:r>
            <a:r>
              <a:rPr lang="en-US" sz="2000" b="1" i="1" dirty="0">
                <a:solidFill>
                  <a:srgbClr val="C00000"/>
                </a:solidFill>
                <a:latin typeface="Times-Italic"/>
              </a:rPr>
              <a:t>Term</a:t>
            </a:r>
            <a:r>
              <a:rPr lang="en-US" sz="2000" b="0" i="0" u="none" strike="noStrike" baseline="0" dirty="0">
                <a:latin typeface="Times-Roman"/>
              </a:rPr>
              <a:t>.</a:t>
            </a:r>
            <a:endParaRPr lang="en-US" sz="2000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F7B2624-5F3E-493A-8FC3-C7C524270C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6513617"/>
              </p:ext>
            </p:extLst>
          </p:nvPr>
        </p:nvGraphicFramePr>
        <p:xfrm>
          <a:off x="223619" y="1325952"/>
          <a:ext cx="5067300" cy="3004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34" name="Bitmap Image" r:id="rId3" imgW="5067360" imgH="2247840" progId="PBrush">
                  <p:embed/>
                </p:oleObj>
              </mc:Choice>
              <mc:Fallback>
                <p:oleObj name="Bitmap Image" r:id="rId3" imgW="5067360" imgH="2247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3619" y="1325952"/>
                        <a:ext cx="5067300" cy="3004962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00F4C6E-E3C7-4ED6-8FC0-DCFA5B3D59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1547105"/>
              </p:ext>
            </p:extLst>
          </p:nvPr>
        </p:nvGraphicFramePr>
        <p:xfrm>
          <a:off x="223619" y="492850"/>
          <a:ext cx="3186113" cy="696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35" name="Bitmap Image" r:id="rId5" imgW="3571920" imgH="781200" progId="PBrush">
                  <p:embed/>
                </p:oleObj>
              </mc:Choice>
              <mc:Fallback>
                <p:oleObj name="Bitmap Image" r:id="rId5" imgW="3571920" imgH="78120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83D5B85C-D44E-4F3A-AE50-D96B67A1956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3619" y="492850"/>
                        <a:ext cx="3186113" cy="696697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C9D17319-4674-4EDC-B506-24945CA124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0904786"/>
              </p:ext>
            </p:extLst>
          </p:nvPr>
        </p:nvGraphicFramePr>
        <p:xfrm>
          <a:off x="5640743" y="1729157"/>
          <a:ext cx="5067300" cy="22954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36" name="Bitmap Image" r:id="rId7" imgW="2771640" imgH="2523960" progId="PBrush">
                  <p:embed/>
                </p:oleObj>
              </mc:Choice>
              <mc:Fallback>
                <p:oleObj name="Bitmap Image" r:id="rId7" imgW="2771640" imgH="252396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1A7A5A16-9487-4E9C-B952-1F37F2A57B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640743" y="1729157"/>
                        <a:ext cx="5067300" cy="2295465"/>
                      </a:xfrm>
                      <a:prstGeom prst="rect">
                        <a:avLst/>
                      </a:prstGeom>
                      <a:ln>
                        <a:solidFill>
                          <a:srgbClr val="00206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E47EEABB-C670-497D-A9CC-0FDC4B0FB62B}"/>
              </a:ext>
            </a:extLst>
          </p:cNvPr>
          <p:cNvSpPr txBox="1"/>
          <p:nvPr/>
        </p:nvSpPr>
        <p:spPr>
          <a:xfrm>
            <a:off x="114300" y="4390135"/>
            <a:ext cx="5176619" cy="22467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000" b="0" i="0" u="none" strike="noStrike" baseline="0" dirty="0">
                <a:latin typeface="Times-Roman"/>
              </a:rPr>
              <a:t>Plugging these replacements back into the classic expression grammar yields a right-recursive variant of the grammar, shown in RHS. </a:t>
            </a:r>
          </a:p>
          <a:p>
            <a:pPr algn="just"/>
            <a:endParaRPr lang="en-US" sz="2000" b="0" i="0" u="none" strike="noStrike" baseline="0" dirty="0">
              <a:latin typeface="Times-Roman"/>
            </a:endParaRPr>
          </a:p>
          <a:p>
            <a:pPr algn="just"/>
            <a:r>
              <a:rPr lang="en-US" sz="2000" b="0" i="0" u="none" strike="noStrike" baseline="0" dirty="0">
                <a:latin typeface="Times-Roman"/>
              </a:rPr>
              <a:t>This grammar eliminates the problem with </a:t>
            </a:r>
            <a:r>
              <a:rPr lang="en-US" sz="2000" b="1" i="1" u="none" strike="noStrike" baseline="0" dirty="0">
                <a:solidFill>
                  <a:srgbClr val="0070C0"/>
                </a:solidFill>
                <a:latin typeface="Times-Roman"/>
              </a:rPr>
              <a:t>nontermination</a:t>
            </a:r>
            <a:r>
              <a:rPr lang="en-US" sz="2000" b="0" i="0" u="none" strike="noStrike" baseline="0" dirty="0">
                <a:latin typeface="Times-Roman"/>
              </a:rPr>
              <a:t>. But it does not avoid </a:t>
            </a:r>
            <a:r>
              <a:rPr lang="en-US" sz="2000" b="1" i="1" dirty="0">
                <a:solidFill>
                  <a:srgbClr val="0070C0"/>
                </a:solidFill>
                <a:latin typeface="Times-Roman"/>
              </a:rPr>
              <a:t>backtracking</a:t>
            </a:r>
            <a:r>
              <a:rPr lang="en-US" sz="2000" b="0" i="0" u="none" strike="noStrike" baseline="0" dirty="0">
                <a:latin typeface="Times-Roman"/>
              </a:rPr>
              <a:t>.</a:t>
            </a:r>
            <a:endParaRPr lang="en-US" sz="2000" dirty="0">
              <a:latin typeface="Times-Roman"/>
            </a:endParaRP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859B4739-5085-468F-8143-530E0C03F6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0888940"/>
              </p:ext>
            </p:extLst>
          </p:nvPr>
        </p:nvGraphicFramePr>
        <p:xfrm>
          <a:off x="5426430" y="4508114"/>
          <a:ext cx="6372687" cy="2247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37" name="Bitmap Image" r:id="rId9" imgW="5562720" imgH="1962000" progId="PBrush">
                  <p:embed/>
                </p:oleObj>
              </mc:Choice>
              <mc:Fallback>
                <p:oleObj name="Bitmap Image" r:id="rId9" imgW="5562720" imgH="1962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426430" y="4508114"/>
                        <a:ext cx="6372687" cy="2247900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9230918D-E11C-4D1C-B3BB-3EABD3F6F874}"/>
              </a:ext>
            </a:extLst>
          </p:cNvPr>
          <p:cNvSpPr txBox="1"/>
          <p:nvPr/>
        </p:nvSpPr>
        <p:spPr>
          <a:xfrm>
            <a:off x="5475998" y="1313278"/>
            <a:ext cx="5839701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Times-Roman"/>
              </a:rPr>
              <a:t>The left-recursive variant of the expressi</a:t>
            </a:r>
            <a:r>
              <a:rPr lang="en-US" b="1" dirty="0">
                <a:latin typeface="Times-Roman"/>
              </a:rPr>
              <a:t>on </a:t>
            </a:r>
            <a:r>
              <a:rPr lang="en-US" sz="1800" b="1" i="0" u="none" strike="noStrike" baseline="0" dirty="0">
                <a:latin typeface="Times-Roman"/>
              </a:rPr>
              <a:t>grammar</a:t>
            </a:r>
            <a:endParaRPr lang="en-US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9A7F42-25AC-4C37-9C7B-2BAD8C87C592}"/>
              </a:ext>
            </a:extLst>
          </p:cNvPr>
          <p:cNvSpPr txBox="1"/>
          <p:nvPr/>
        </p:nvSpPr>
        <p:spPr>
          <a:xfrm>
            <a:off x="5479184" y="4069818"/>
            <a:ext cx="5839701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Times-Roman"/>
              </a:rPr>
              <a:t>The right-recursive variant of the expressi</a:t>
            </a:r>
            <a:r>
              <a:rPr lang="en-US" b="1" dirty="0">
                <a:latin typeface="Times-Roman"/>
              </a:rPr>
              <a:t>on </a:t>
            </a:r>
            <a:r>
              <a:rPr lang="en-US" sz="1800" b="1" i="0" u="none" strike="noStrike" baseline="0" dirty="0">
                <a:latin typeface="Times-Roman"/>
              </a:rPr>
              <a:t>grammar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221980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7A5D26-1C94-4A49-B4B2-539B82CEACCF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D9DC5C-7A4A-4C56-9167-4E1931B1ABC7}"/>
              </a:ext>
            </a:extLst>
          </p:cNvPr>
          <p:cNvSpPr txBox="1"/>
          <p:nvPr/>
        </p:nvSpPr>
        <p:spPr>
          <a:xfrm>
            <a:off x="2757269" y="0"/>
            <a:ext cx="474081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Transforming a Grammar for Top-Down Parsing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9D0CF9-2580-4856-B9DD-0935AEEABFE2}"/>
              </a:ext>
            </a:extLst>
          </p:cNvPr>
          <p:cNvSpPr txBox="1"/>
          <p:nvPr/>
        </p:nvSpPr>
        <p:spPr>
          <a:xfrm>
            <a:off x="7638757" y="43525"/>
            <a:ext cx="2658794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Eliminating Left Recursion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BD211D-7E0A-4C3E-8622-3006F95855B3}"/>
              </a:ext>
            </a:extLst>
          </p:cNvPr>
          <p:cNvSpPr txBox="1"/>
          <p:nvPr/>
        </p:nvSpPr>
        <p:spPr>
          <a:xfrm>
            <a:off x="122854" y="567854"/>
            <a:ext cx="4514850" cy="36933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b="0" i="0" u="none" strike="noStrike" baseline="0" dirty="0">
                <a:latin typeface="Times-Roman"/>
              </a:rPr>
              <a:t>Figure shows the behavior of the top-down parser with the right-recursion grammar on the input </a:t>
            </a:r>
            <a:r>
              <a:rPr lang="en-US" sz="1600" b="1" i="1" u="none" strike="noStrike" baseline="0" dirty="0">
                <a:solidFill>
                  <a:srgbClr val="0070C0"/>
                </a:solidFill>
                <a:latin typeface="LetterGothic"/>
              </a:rPr>
              <a:t>a + b x c</a:t>
            </a:r>
            <a:r>
              <a:rPr lang="en-US" b="0" i="0" u="none" strike="noStrike" baseline="0" dirty="0">
                <a:latin typeface="Times-Roman"/>
              </a:rPr>
              <a:t>. </a:t>
            </a:r>
          </a:p>
          <a:p>
            <a:pPr algn="just"/>
            <a:endParaRPr lang="en-US" dirty="0">
              <a:latin typeface="Times-Roman"/>
            </a:endParaRPr>
          </a:p>
          <a:p>
            <a:pPr algn="just"/>
            <a:r>
              <a:rPr lang="en-US" b="0" i="0" u="none" strike="noStrike" baseline="0" dirty="0">
                <a:latin typeface="Times-Roman"/>
              </a:rPr>
              <a:t>The example still assumes oracular choice; we will address that issue in the next subsection.</a:t>
            </a:r>
          </a:p>
          <a:p>
            <a:pPr algn="just"/>
            <a:endParaRPr lang="en-US" b="0" i="0" u="none" strike="noStrike" baseline="0" dirty="0">
              <a:latin typeface="Times-Roman"/>
            </a:endParaRPr>
          </a:p>
          <a:p>
            <a:pPr algn="just"/>
            <a:r>
              <a:rPr lang="en-US" b="0" i="0" u="none" strike="noStrike" baseline="0" dirty="0">
                <a:latin typeface="Times-Roman"/>
              </a:rPr>
              <a:t>It matches all 5 terminals and applies 11 productions—3 more than it did with the left-recursive grammar. </a:t>
            </a:r>
          </a:p>
          <a:p>
            <a:pPr algn="just"/>
            <a:endParaRPr lang="en-US" dirty="0">
              <a:latin typeface="Times-Roman"/>
            </a:endParaRPr>
          </a:p>
          <a:p>
            <a:pPr algn="just"/>
            <a:r>
              <a:rPr lang="en-US" b="0" i="0" u="none" strike="noStrike" baseline="0" dirty="0">
                <a:latin typeface="Times-Roman"/>
              </a:rPr>
              <a:t>All of the additional rule applications involve productions that derive .</a:t>
            </a:r>
            <a:endParaRPr lang="en-US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8C8DDCE1-0E0D-4079-906E-F6D4BB1069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5985950"/>
              </p:ext>
            </p:extLst>
          </p:nvPr>
        </p:nvGraphicFramePr>
        <p:xfrm>
          <a:off x="4833938" y="584200"/>
          <a:ext cx="6967537" cy="6117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007" name="Bitmap Image" r:id="rId3" imgW="4295880" imgH="3772080" progId="PBrush">
                  <p:embed/>
                </p:oleObj>
              </mc:Choice>
              <mc:Fallback>
                <p:oleObj name="Bitmap Image" r:id="rId3" imgW="4295880" imgH="3772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33938" y="584200"/>
                        <a:ext cx="6967537" cy="6117837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0982C058-3286-4A66-8D28-C896104A1F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5901011"/>
              </p:ext>
            </p:extLst>
          </p:nvPr>
        </p:nvGraphicFramePr>
        <p:xfrm>
          <a:off x="122854" y="4289749"/>
          <a:ext cx="4637704" cy="25240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008" name="Bitmap Image" r:id="rId5" imgW="5562720" imgH="1962000" progId="PBrush">
                  <p:embed/>
                </p:oleObj>
              </mc:Choice>
              <mc:Fallback>
                <p:oleObj name="Bitmap Image" r:id="rId5" imgW="5562720" imgH="1962000" progId="PBrush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859B4739-5085-468F-8143-530E0C03F69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2854" y="4289749"/>
                        <a:ext cx="4637704" cy="2524090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10283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7AD6D4-4CA4-4478-8D8D-3C1D8F7D26BA}"/>
              </a:ext>
            </a:extLst>
          </p:cNvPr>
          <p:cNvSpPr txBox="1"/>
          <p:nvPr/>
        </p:nvSpPr>
        <p:spPr>
          <a:xfrm>
            <a:off x="0" y="0"/>
            <a:ext cx="1777794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Introduction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615136-8F60-49EF-838C-547915037160}"/>
              </a:ext>
            </a:extLst>
          </p:cNvPr>
          <p:cNvSpPr txBox="1"/>
          <p:nvPr/>
        </p:nvSpPr>
        <p:spPr>
          <a:xfrm>
            <a:off x="393700" y="800100"/>
            <a:ext cx="11341100" cy="30469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Parser’s primary responsibility </a:t>
            </a:r>
            <a:r>
              <a:rPr lang="en-US" sz="2400" dirty="0">
                <a:latin typeface="Times-Roman"/>
              </a:rPr>
              <a:t>is to </a:t>
            </a:r>
            <a:r>
              <a:rPr lang="en-US" sz="2400" b="0" i="0" u="none" strike="noStrike" baseline="0" dirty="0">
                <a:latin typeface="Times-Roman"/>
              </a:rPr>
              <a:t>recognize syntax—to determine if the program being compiled is a valid sentence in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the syntactic model </a:t>
            </a:r>
            <a:r>
              <a:rPr lang="en-US" sz="2400" b="0" i="0" u="none" strike="noStrike" baseline="0" dirty="0">
                <a:latin typeface="Times-Roman"/>
              </a:rPr>
              <a:t>of the programming language. </a:t>
            </a:r>
          </a:p>
          <a:p>
            <a:pPr algn="just"/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That model is expressed as a formal grammar </a:t>
            </a:r>
            <a:r>
              <a:rPr lang="en-US" sz="2400" b="1" i="1" u="none" strike="noStrike" baseline="0" dirty="0">
                <a:solidFill>
                  <a:srgbClr val="C00000"/>
                </a:solidFill>
                <a:latin typeface="Times-Italic"/>
              </a:rPr>
              <a:t>G</a:t>
            </a:r>
            <a:r>
              <a:rPr lang="en-US" sz="2400" b="1" i="1" u="none" strike="noStrike" baseline="0" dirty="0">
                <a:solidFill>
                  <a:srgbClr val="C00000"/>
                </a:solidFill>
                <a:latin typeface="Times-Roman"/>
              </a:rPr>
              <a:t>;</a:t>
            </a:r>
            <a:r>
              <a:rPr lang="en-US" sz="2400" b="0" i="0" u="none" strike="noStrike" baseline="0" dirty="0">
                <a:latin typeface="Times-Roman"/>
              </a:rPr>
              <a:t> if some string of words </a:t>
            </a:r>
            <a:r>
              <a:rPr lang="en-US" sz="2400" b="0" i="1" u="none" strike="noStrike" baseline="0" dirty="0">
                <a:latin typeface="Times-Italic"/>
              </a:rPr>
              <a:t>s </a:t>
            </a:r>
            <a:r>
              <a:rPr lang="en-US" sz="2400" b="0" i="0" u="none" strike="noStrike" baseline="0" dirty="0">
                <a:latin typeface="Times-Roman"/>
              </a:rPr>
              <a:t>is in the language defined by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G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we say that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G derives 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1" i="1" dirty="0">
              <a:solidFill>
                <a:srgbClr val="C00000"/>
              </a:solidFill>
              <a:latin typeface="Times-Italic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For a stream of words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s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and a grammar </a:t>
            </a:r>
            <a:r>
              <a:rPr lang="en-US" sz="2400" b="1" i="1" dirty="0">
                <a:solidFill>
                  <a:srgbClr val="C00000"/>
                </a:solidFill>
                <a:latin typeface="Times-Italic"/>
              </a:rPr>
              <a:t>G</a:t>
            </a:r>
            <a:r>
              <a:rPr lang="en-US" sz="2400" b="0" i="0" u="none" strike="noStrike" baseline="0" dirty="0">
                <a:latin typeface="Times-Roman"/>
              </a:rPr>
              <a:t>, the parser tries to build a constructive proof that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Italic"/>
              </a:rPr>
              <a:t>s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can be derived in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Italic"/>
              </a:rPr>
              <a:t>G</a:t>
            </a:r>
            <a:r>
              <a:rPr lang="en-US" sz="2400" b="0" i="0" u="none" strike="noStrike" baseline="0" dirty="0">
                <a:latin typeface="Times-Roman"/>
              </a:rPr>
              <a:t>—a process called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Italic"/>
              </a:rPr>
              <a:t>parsing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  <a:endParaRPr lang="en-US" sz="2400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516933C-33DA-42D0-B9F3-6CBBBB8236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0290626"/>
              </p:ext>
            </p:extLst>
          </p:nvPr>
        </p:nvGraphicFramePr>
        <p:xfrm>
          <a:off x="6064250" y="4068763"/>
          <a:ext cx="5327650" cy="13279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0" name="Bitmap Image" r:id="rId3" imgW="3209760" imgH="800280" progId="PBrush">
                  <p:embed/>
                </p:oleObj>
              </mc:Choice>
              <mc:Fallback>
                <p:oleObj name="Bitmap Image" r:id="rId3" imgW="3209760" imgH="800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64250" y="4068763"/>
                        <a:ext cx="5327650" cy="1327960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183891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7A5D26-1C94-4A49-B4B2-539B82CEACCF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D9DC5C-7A4A-4C56-9167-4E1931B1ABC7}"/>
              </a:ext>
            </a:extLst>
          </p:cNvPr>
          <p:cNvSpPr txBox="1"/>
          <p:nvPr/>
        </p:nvSpPr>
        <p:spPr>
          <a:xfrm>
            <a:off x="2757269" y="0"/>
            <a:ext cx="474081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Transforming a Grammar for Top-Down Parsing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9D0CF9-2580-4856-B9DD-0935AEEABFE2}"/>
              </a:ext>
            </a:extLst>
          </p:cNvPr>
          <p:cNvSpPr txBox="1"/>
          <p:nvPr/>
        </p:nvSpPr>
        <p:spPr>
          <a:xfrm>
            <a:off x="7638757" y="43525"/>
            <a:ext cx="2658794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Eliminating Left Recursion</a:t>
            </a:r>
            <a:endParaRPr lang="en-US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54F892C-952C-4E67-A9C6-9B81C9BA7F2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635281"/>
              </p:ext>
            </p:extLst>
          </p:nvPr>
        </p:nvGraphicFramePr>
        <p:xfrm>
          <a:off x="118754" y="769938"/>
          <a:ext cx="6107199" cy="35466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028" name="Bitmap Image" r:id="rId3" imgW="5076720" imgH="4048200" progId="PBrush">
                  <p:embed/>
                </p:oleObj>
              </mc:Choice>
              <mc:Fallback>
                <p:oleObj name="Bitmap Image" r:id="rId3" imgW="5076720" imgH="404820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EE1EA96-FA43-4D02-A7B6-ED78EEEE533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8754" y="769938"/>
                        <a:ext cx="6107199" cy="3546651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0775326-36CE-42F2-BCDD-39A66CBE78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0012699"/>
              </p:ext>
            </p:extLst>
          </p:nvPr>
        </p:nvGraphicFramePr>
        <p:xfrm>
          <a:off x="6383116" y="769938"/>
          <a:ext cx="5404071" cy="4745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029" name="Bitmap Image" r:id="rId5" imgW="4295880" imgH="3772080" progId="PBrush">
                  <p:embed/>
                </p:oleObj>
              </mc:Choice>
              <mc:Fallback>
                <p:oleObj name="Bitmap Image" r:id="rId5" imgW="4295880" imgH="3772080" progId="PBrush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8C8DDCE1-0E0D-4079-906E-F6D4BB10690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383116" y="769938"/>
                        <a:ext cx="5404071" cy="4745038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22BE298D-9B75-430C-B1DB-51E3BFF47669}"/>
              </a:ext>
            </a:extLst>
          </p:cNvPr>
          <p:cNvSpPr txBox="1"/>
          <p:nvPr/>
        </p:nvSpPr>
        <p:spPr>
          <a:xfrm>
            <a:off x="57152" y="4403276"/>
            <a:ext cx="6225953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“Leftmost Top-Down parsing with the left-recursive expression grammar”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81E5BE-041F-4FB7-9D1A-8D6C3181A213}"/>
              </a:ext>
            </a:extLst>
          </p:cNvPr>
          <p:cNvSpPr txBox="1"/>
          <p:nvPr/>
        </p:nvSpPr>
        <p:spPr>
          <a:xfrm>
            <a:off x="6397083" y="5631340"/>
            <a:ext cx="5518692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“Leftmost Top-Down parsing with the Right-recursive expression grammar”</a:t>
            </a:r>
          </a:p>
        </p:txBody>
      </p:sp>
    </p:spTree>
    <p:extLst>
      <p:ext uri="{BB962C8B-B14F-4D97-AF65-F5344CB8AC3E}">
        <p14:creationId xmlns:p14="http://schemas.microsoft.com/office/powerpoint/2010/main" val="17995206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BC162AF-E58D-4603-9CD8-714042B7A43F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E33432-A7FE-42BB-942F-4CD65D1D4C61}"/>
              </a:ext>
            </a:extLst>
          </p:cNvPr>
          <p:cNvSpPr txBox="1"/>
          <p:nvPr/>
        </p:nvSpPr>
        <p:spPr>
          <a:xfrm>
            <a:off x="2757269" y="0"/>
            <a:ext cx="474081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Transforming a Grammar for Top-Down Parsing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F56845-0506-49A1-891C-ACC5FEC48757}"/>
              </a:ext>
            </a:extLst>
          </p:cNvPr>
          <p:cNvSpPr txBox="1"/>
          <p:nvPr/>
        </p:nvSpPr>
        <p:spPr>
          <a:xfrm>
            <a:off x="7638757" y="43525"/>
            <a:ext cx="2658794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Eliminating Left Recursion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B932C4-461A-42E3-9A34-D7FA31B71261}"/>
              </a:ext>
            </a:extLst>
          </p:cNvPr>
          <p:cNvSpPr txBox="1"/>
          <p:nvPr/>
        </p:nvSpPr>
        <p:spPr>
          <a:xfrm>
            <a:off x="242886" y="769194"/>
            <a:ext cx="109728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0" i="0" u="none" strike="noStrike" baseline="0" dirty="0">
                <a:latin typeface="Times-Roman"/>
              </a:rPr>
              <a:t>We must also eliminate indirect left recursion, which occurs when a chain of rules such as</a:t>
            </a:r>
            <a:endParaRPr lang="en-US" sz="2000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8BF0A2B-AFE0-4411-845E-FD79464F3C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4342507"/>
              </p:ext>
            </p:extLst>
          </p:nvPr>
        </p:nvGraphicFramePr>
        <p:xfrm>
          <a:off x="1038225" y="1212829"/>
          <a:ext cx="8696528" cy="5445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048" name="Bitmap Image" r:id="rId3" imgW="5172120" imgH="324000" progId="PBrush">
                  <p:embed/>
                </p:oleObj>
              </mc:Choice>
              <mc:Fallback>
                <p:oleObj name="Bitmap Image" r:id="rId3" imgW="5172120" imgH="324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38225" y="1212829"/>
                        <a:ext cx="8696528" cy="5445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80715E01-04FD-489E-AA7A-92C052F75F67}"/>
              </a:ext>
            </a:extLst>
          </p:cNvPr>
          <p:cNvSpPr txBox="1"/>
          <p:nvPr/>
        </p:nvSpPr>
        <p:spPr>
          <a:xfrm>
            <a:off x="242886" y="1964441"/>
            <a:ext cx="107013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Times-Roman"/>
              </a:rPr>
              <a:t>Such indirect left recursion is not always obvious; it can be obscured by a long chain of productions.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9471B6-53F8-40FC-8916-9895108693D8}"/>
              </a:ext>
            </a:extLst>
          </p:cNvPr>
          <p:cNvSpPr txBox="1"/>
          <p:nvPr/>
        </p:nvSpPr>
        <p:spPr>
          <a:xfrm>
            <a:off x="242886" y="2540851"/>
            <a:ext cx="5643564" cy="344709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000" b="0" i="0" u="none" strike="noStrike" baseline="0" dirty="0">
                <a:latin typeface="Times-Roman"/>
              </a:rPr>
              <a:t>To convert indirect left recursion into right recursion, we need a more systematic approach.</a:t>
            </a:r>
          </a:p>
          <a:p>
            <a:pPr algn="just"/>
            <a:endParaRPr lang="en-US" sz="2000" dirty="0">
              <a:latin typeface="Times-Roman"/>
            </a:endParaRPr>
          </a:p>
          <a:p>
            <a:pPr algn="just"/>
            <a:r>
              <a:rPr lang="en-US" sz="2000" b="0" i="0" u="none" strike="noStrike" baseline="0" dirty="0">
                <a:latin typeface="Times-Roman"/>
              </a:rPr>
              <a:t>This algorithm eliminates all left recursion from a grammar by thorough application of two techniques: </a:t>
            </a:r>
          </a:p>
          <a:p>
            <a:pPr marL="342900" indent="-342900" algn="just">
              <a:buAutoNum type="arabicParenBoth"/>
            </a:pPr>
            <a:r>
              <a:rPr lang="en-US" sz="2000" b="0" i="0" u="none" strike="noStrike" baseline="0" dirty="0">
                <a:latin typeface="Times-Roman"/>
              </a:rPr>
              <a:t>forward substitution to convert indirect left recursion into direct left recursion and</a:t>
            </a:r>
          </a:p>
          <a:p>
            <a:pPr marL="342900" indent="-342900" algn="just">
              <a:buAutoNum type="arabicParenBoth"/>
            </a:pPr>
            <a:r>
              <a:rPr lang="en-US" sz="2000" b="0" i="0" u="none" strike="noStrike" baseline="0" dirty="0">
                <a:latin typeface="Times-Roman"/>
              </a:rPr>
              <a:t>rewriting direct left recursion as right recursion. </a:t>
            </a:r>
          </a:p>
          <a:p>
            <a:pPr marL="342900" indent="-342900" algn="just">
              <a:buAutoNum type="arabicParenBoth"/>
            </a:pPr>
            <a:endParaRPr lang="en-US" sz="2000" dirty="0">
              <a:latin typeface="Times-Roman"/>
            </a:endParaRPr>
          </a:p>
          <a:p>
            <a:pPr algn="just"/>
            <a:r>
              <a:rPr lang="en-US" sz="2000" dirty="0">
                <a:latin typeface="Times-Roman"/>
              </a:rPr>
              <a:t>It</a:t>
            </a:r>
            <a:r>
              <a:rPr lang="en-US" sz="2000" b="0" i="0" u="none" strike="noStrike" baseline="0" dirty="0">
                <a:latin typeface="Times-Roman"/>
              </a:rPr>
              <a:t> assumes that the original grammar has no</a:t>
            </a:r>
          </a:p>
          <a:p>
            <a:pPr algn="just"/>
            <a:r>
              <a:rPr lang="en-US" sz="2000" b="0" i="0" u="none" strike="noStrike" baseline="0" dirty="0">
                <a:latin typeface="Times-Roman"/>
              </a:rPr>
              <a:t>cycles (</a:t>
            </a:r>
            <a:r>
              <a:rPr lang="en-US" sz="2000" b="0" i="1" u="none" strike="noStrike" baseline="0" dirty="0">
                <a:latin typeface="Times-Italic"/>
              </a:rPr>
              <a:t>A</a:t>
            </a:r>
            <a:r>
              <a:rPr lang="en-US" sz="2000" dirty="0">
                <a:latin typeface="MTSY"/>
                <a:sym typeface="Wingdings" panose="05000000000000000000" pitchFamily="2" charset="2"/>
              </a:rPr>
              <a:t></a:t>
            </a:r>
            <a:r>
              <a:rPr lang="en-US" sz="2000" baseline="30000" dirty="0">
                <a:latin typeface="MTSY"/>
                <a:sym typeface="Wingdings" panose="05000000000000000000" pitchFamily="2" charset="2"/>
              </a:rPr>
              <a:t>+</a:t>
            </a:r>
            <a:r>
              <a:rPr lang="en-US" sz="2000" b="0" i="1" u="none" strike="noStrike" baseline="0" dirty="0">
                <a:latin typeface="Times-Italic"/>
              </a:rPr>
              <a:t>A</a:t>
            </a:r>
            <a:r>
              <a:rPr lang="en-US" sz="2000" b="0" i="0" u="none" strike="noStrike" baseline="0" dirty="0">
                <a:latin typeface="Times-Roman"/>
              </a:rPr>
              <a:t>) and no -productions.</a:t>
            </a:r>
            <a:endParaRPr lang="en-US" sz="2000" dirty="0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8F8AEC72-F25A-4C77-8944-0747D0EF68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750002"/>
              </p:ext>
            </p:extLst>
          </p:nvPr>
        </p:nvGraphicFramePr>
        <p:xfrm>
          <a:off x="6077316" y="2540851"/>
          <a:ext cx="5781675" cy="336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049" name="Bitmap Image" r:id="rId5" imgW="5781600" imgH="3362400" progId="PBrush">
                  <p:embed/>
                </p:oleObj>
              </mc:Choice>
              <mc:Fallback>
                <p:oleObj name="Bitmap Image" r:id="rId5" imgW="5781600" imgH="3362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77316" y="2540851"/>
                        <a:ext cx="5781675" cy="3362325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98183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A85C7F0-D9AC-40D3-80DA-EE1093A1123D}"/>
              </a:ext>
            </a:extLst>
          </p:cNvPr>
          <p:cNvSpPr txBox="1"/>
          <p:nvPr/>
        </p:nvSpPr>
        <p:spPr>
          <a:xfrm>
            <a:off x="2628682" y="30778"/>
            <a:ext cx="474081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Transforming a Grammar for Top-Down Parsing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687780-3C7E-4FA7-AE32-5331E1A0FC32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D91C8E-53E2-47BB-8A61-4BECE71866C1}"/>
              </a:ext>
            </a:extLst>
          </p:cNvPr>
          <p:cNvSpPr txBox="1"/>
          <p:nvPr/>
        </p:nvSpPr>
        <p:spPr>
          <a:xfrm>
            <a:off x="7564463" y="15389"/>
            <a:ext cx="2507457" cy="369332"/>
          </a:xfrm>
          <a:prstGeom prst="rect">
            <a:avLst/>
          </a:prstGeom>
          <a:solidFill>
            <a:schemeClr val="bg2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solidFill>
                  <a:srgbClr val="FF0000"/>
                </a:solidFill>
                <a:latin typeface="Myriad-BoldItalic"/>
              </a:rPr>
              <a:t>Backtrack-Free Parsing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725742-828D-4D44-8A33-228F107A165E}"/>
              </a:ext>
            </a:extLst>
          </p:cNvPr>
          <p:cNvSpPr txBox="1"/>
          <p:nvPr/>
        </p:nvSpPr>
        <p:spPr>
          <a:xfrm>
            <a:off x="192879" y="531316"/>
            <a:ext cx="11851483" cy="286232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The major source of inefficiency in </a:t>
            </a:r>
            <a:r>
              <a:rPr lang="en-US" sz="2000" b="1" i="1" u="none" strike="noStrike" baseline="0" dirty="0">
                <a:solidFill>
                  <a:srgbClr val="C00000"/>
                </a:solidFill>
                <a:latin typeface="Times-Roman"/>
              </a:rPr>
              <a:t>the leftmost, top-down parser </a:t>
            </a:r>
            <a:r>
              <a:rPr lang="en-US" sz="2000" b="0" i="0" u="none" strike="noStrike" baseline="0" dirty="0">
                <a:latin typeface="Times-Roman"/>
              </a:rPr>
              <a:t>arises from its need to backtrack.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If the parser expands the lower fringe with the 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Times-Roman"/>
              </a:rPr>
              <a:t>wrong production</a:t>
            </a:r>
            <a:r>
              <a:rPr lang="en-US" sz="2000" b="0" i="0" u="none" strike="noStrike" baseline="0" dirty="0">
                <a:latin typeface="Times-Roman"/>
              </a:rPr>
              <a:t>, it eventually encounters a 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Times-Roman"/>
              </a:rPr>
              <a:t>mismatch</a:t>
            </a:r>
            <a:r>
              <a:rPr lang="en-US" sz="2000" b="0" i="0" u="none" strike="noStrike" baseline="0" dirty="0">
                <a:latin typeface="Times-Roman"/>
              </a:rPr>
              <a:t> between that fringe and the parse tree’s leaves, which correspond to the words returned by the scanner.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b="0" i="0" u="none" strike="noStrike" baseline="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When the parser discovers the mismatch, it must undo the actions that built the wrong fringe and try other productions.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The act of 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Times-Roman"/>
              </a:rPr>
              <a:t>expanding</a:t>
            </a:r>
            <a:r>
              <a:rPr lang="en-US" sz="2000" b="0" i="0" u="none" strike="noStrike" baseline="0" dirty="0">
                <a:latin typeface="Times-Roman"/>
              </a:rPr>
              <a:t>, 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Times-Roman"/>
              </a:rPr>
              <a:t>retracting</a:t>
            </a:r>
            <a:r>
              <a:rPr lang="en-US" sz="2000" b="0" i="0" u="none" strike="noStrike" baseline="0" dirty="0">
                <a:latin typeface="Times-Roman"/>
              </a:rPr>
              <a:t>, and 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Times-Roman"/>
              </a:rPr>
              <a:t>re-expanding</a:t>
            </a:r>
            <a:r>
              <a:rPr lang="en-US" sz="2000" b="0" i="0" u="none" strike="noStrike" baseline="0" dirty="0">
                <a:latin typeface="Times-Roman"/>
              </a:rPr>
              <a:t> the fringe wastes time and effort.</a:t>
            </a:r>
            <a:endParaRPr 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BA91DF-4129-4825-98D3-3A2C34D6E2AB}"/>
              </a:ext>
            </a:extLst>
          </p:cNvPr>
          <p:cNvSpPr txBox="1"/>
          <p:nvPr/>
        </p:nvSpPr>
        <p:spPr>
          <a:xfrm>
            <a:off x="192878" y="3524844"/>
            <a:ext cx="11851483" cy="30469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0" i="0" u="none" strike="noStrike" baseline="0" dirty="0">
                <a:latin typeface="Times-Roman"/>
              </a:rPr>
              <a:t>The parser can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avoid backtracking </a:t>
            </a:r>
            <a:r>
              <a:rPr lang="en-US" sz="2400" b="0" i="0" u="none" strike="noStrike" baseline="0" dirty="0">
                <a:latin typeface="Times-Roman"/>
              </a:rPr>
              <a:t>with a simple modification.</a:t>
            </a:r>
          </a:p>
          <a:p>
            <a:pPr algn="just"/>
            <a:endParaRPr lang="en-US" sz="2400" dirty="0">
              <a:latin typeface="Times-Roman"/>
            </a:endParaRPr>
          </a:p>
          <a:p>
            <a:pPr algn="just"/>
            <a:r>
              <a:rPr lang="en-US" sz="2400" b="0" i="0" u="none" strike="noStrike" baseline="0" dirty="0">
                <a:latin typeface="Times-Roman"/>
              </a:rPr>
              <a:t>When the parser goes to select the next rule, it can consider both the focus symbol and the next input symbol, called the </a:t>
            </a:r>
            <a:r>
              <a:rPr lang="en-US" sz="2400" b="1" i="1" strike="noStrike" baseline="0" dirty="0">
                <a:solidFill>
                  <a:srgbClr val="FF0000"/>
                </a:solidFill>
                <a:latin typeface="Times-Italic"/>
              </a:rPr>
              <a:t>lookahead symbol.</a:t>
            </a:r>
          </a:p>
          <a:p>
            <a:pPr algn="just"/>
            <a:endParaRPr lang="en-US" sz="2400" i="1" dirty="0">
              <a:latin typeface="Times-Italic"/>
            </a:endParaRPr>
          </a:p>
          <a:p>
            <a:pPr algn="just"/>
            <a:r>
              <a:rPr lang="en-US" sz="2400" b="0" i="0" u="none" strike="noStrike" baseline="0" dirty="0">
                <a:latin typeface="Times-Roman"/>
              </a:rPr>
              <a:t>We say that the grammar is </a:t>
            </a:r>
            <a:r>
              <a:rPr lang="en-US" sz="2400" b="1" i="1" dirty="0">
                <a:solidFill>
                  <a:srgbClr val="FF0000"/>
                </a:solidFill>
                <a:latin typeface="Times-Italic"/>
              </a:rPr>
              <a:t>backtrack free </a:t>
            </a:r>
            <a:r>
              <a:rPr lang="en-US" sz="2400" b="0" i="0" u="none" strike="noStrike" baseline="0" dirty="0">
                <a:latin typeface="Times-Roman"/>
              </a:rPr>
              <a:t>with a lookahead of one symbol.</a:t>
            </a:r>
          </a:p>
          <a:p>
            <a:pPr algn="just"/>
            <a:endParaRPr lang="en-US" sz="2400" b="0" i="0" u="none" strike="noStrike" baseline="0" dirty="0">
              <a:latin typeface="Times-Roman"/>
            </a:endParaRPr>
          </a:p>
          <a:p>
            <a:pPr algn="just"/>
            <a:r>
              <a:rPr lang="en-US" sz="2400" b="0" i="0" u="none" strike="noStrike" baseline="0" dirty="0">
                <a:latin typeface="Times-Roman"/>
              </a:rPr>
              <a:t>A backtrack-free grammar is also called a </a:t>
            </a:r>
            <a:r>
              <a:rPr lang="en-US" sz="2400" b="1" i="1" dirty="0">
                <a:solidFill>
                  <a:srgbClr val="FF0000"/>
                </a:solidFill>
                <a:latin typeface="Times-Italic"/>
              </a:rPr>
              <a:t>predictive grammar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  <a:endParaRPr lang="en-US" sz="2400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357720E-9164-4A2F-B6B4-BB17C0D3D6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8572680"/>
              </p:ext>
            </p:extLst>
          </p:nvPr>
        </p:nvGraphicFramePr>
        <p:xfrm>
          <a:off x="8719589" y="5766447"/>
          <a:ext cx="3458343" cy="1031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53" name="Bitmap Image" r:id="rId3" imgW="2143080" imgH="752400" progId="PBrush">
                  <p:embed/>
                </p:oleObj>
              </mc:Choice>
              <mc:Fallback>
                <p:oleObj name="Bitmap Image" r:id="rId3" imgW="2143080" imgH="752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719589" y="5766447"/>
                        <a:ext cx="3458343" cy="1031288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039104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A85C7F0-D9AC-40D3-80DA-EE1093A1123D}"/>
              </a:ext>
            </a:extLst>
          </p:cNvPr>
          <p:cNvSpPr txBox="1"/>
          <p:nvPr/>
        </p:nvSpPr>
        <p:spPr>
          <a:xfrm>
            <a:off x="2757269" y="0"/>
            <a:ext cx="474081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Transforming a Grammar for Top-Down Parsing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687780-3C7E-4FA7-AE32-5331E1A0FC32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3601FC-DE4F-4922-B889-99DE1CAE07D6}"/>
              </a:ext>
            </a:extLst>
          </p:cNvPr>
          <p:cNvSpPr txBox="1"/>
          <p:nvPr/>
        </p:nvSpPr>
        <p:spPr>
          <a:xfrm>
            <a:off x="260746" y="602754"/>
            <a:ext cx="11670507" cy="30469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We can formalize the predictive grammar property that makes the right-recursive expression grammar backtrack free.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At each point in the parse, the </a:t>
            </a:r>
            <a:r>
              <a:rPr lang="en-US" sz="2400" b="0" i="0" u="none" strike="noStrike" baseline="0" dirty="0">
                <a:solidFill>
                  <a:srgbClr val="0070C0"/>
                </a:solidFill>
                <a:latin typeface="Times-Roman"/>
              </a:rPr>
              <a:t>choice of an expansion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is obvious because each alternative for the leftmost nonterminal leads to a distinct terminal symbol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1" u="none" strike="noStrike" baseline="0" dirty="0">
                <a:solidFill>
                  <a:srgbClr val="FF0000"/>
                </a:solidFill>
                <a:latin typeface="Times-Roman"/>
              </a:rPr>
              <a:t>Comparing the next word in the input stream </a:t>
            </a:r>
            <a:r>
              <a:rPr lang="en-US" sz="2400" b="0" i="0" u="none" strike="noStrike" baseline="0" dirty="0">
                <a:latin typeface="Times-Roman"/>
              </a:rPr>
              <a:t>against those choices reveals the correct expansion.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8B4E21-2274-436B-A5E3-E6FF3D78796C}"/>
              </a:ext>
            </a:extLst>
          </p:cNvPr>
          <p:cNvSpPr txBox="1"/>
          <p:nvPr/>
        </p:nvSpPr>
        <p:spPr>
          <a:xfrm>
            <a:off x="7678763" y="30778"/>
            <a:ext cx="2507457" cy="369332"/>
          </a:xfrm>
          <a:prstGeom prst="rect">
            <a:avLst/>
          </a:prstGeom>
          <a:solidFill>
            <a:schemeClr val="bg2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solidFill>
                  <a:srgbClr val="FF0000"/>
                </a:solidFill>
                <a:latin typeface="Myriad-BoldItalic"/>
              </a:rPr>
              <a:t>Backtrack-Free Parsing</a:t>
            </a:r>
            <a:endParaRPr lang="en-US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C293C6E-EF6D-4BDD-89E4-FE61566EE58A}"/>
                  </a:ext>
                </a:extLst>
              </p:cNvPr>
              <p:cNvSpPr txBox="1"/>
              <p:nvPr/>
            </p:nvSpPr>
            <p:spPr>
              <a:xfrm>
                <a:off x="238737" y="3937275"/>
                <a:ext cx="11714524" cy="2800767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b="0" i="0" u="none" strike="noStrike" baseline="0" dirty="0">
                    <a:latin typeface="Times-Roman"/>
                  </a:rPr>
                  <a:t>The intuition is clear, but formalizing it will require some notation.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1600" dirty="0">
                  <a:latin typeface="Times-Roman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b="0" i="0" u="none" strike="noStrike" baseline="0" dirty="0">
                    <a:latin typeface="Times-Roman"/>
                  </a:rPr>
                  <a:t>For each grammar symbol </a:t>
                </a:r>
                <a14:m>
                  <m:oMath xmlns:m="http://schemas.openxmlformats.org/officeDocument/2006/math">
                    <m:r>
                      <a:rPr lang="en-US" sz="1600" b="1" i="1" u="none" strike="noStrike" baseline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sz="1600" b="0" i="0" u="none" strike="noStrike" baseline="0" dirty="0">
                    <a:latin typeface="Times-Roman"/>
                  </a:rPr>
                  <a:t>, define the set </a:t>
                </a:r>
                <a:r>
                  <a:rPr lang="en-US" sz="1600" b="1" i="1" dirty="0">
                    <a:solidFill>
                      <a:srgbClr val="FF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FIRST(</a:t>
                </a:r>
                <a14:m>
                  <m:oMath xmlns:m="http://schemas.openxmlformats.org/officeDocument/2006/math">
                    <m:r>
                      <a:rPr lang="en-US" sz="16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sz="1600" b="1" i="1" dirty="0">
                    <a:solidFill>
                      <a:srgbClr val="FF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) </a:t>
                </a:r>
                <a:r>
                  <a:rPr lang="en-US" sz="1600" b="0" i="0" u="none" strike="noStrike" baseline="0" dirty="0">
                    <a:latin typeface="Times-Roman"/>
                  </a:rPr>
                  <a:t>as the </a:t>
                </a:r>
                <a:r>
                  <a:rPr lang="en-US" sz="1600" b="1" i="1" u="none" strike="noStrike" baseline="0" dirty="0">
                    <a:solidFill>
                      <a:srgbClr val="0070C0"/>
                    </a:solidFill>
                    <a:latin typeface="Times-Roman"/>
                  </a:rPr>
                  <a:t>set of terminal symbols </a:t>
                </a:r>
                <a:r>
                  <a:rPr lang="en-US" sz="1600" b="0" i="0" u="none" strike="noStrike" baseline="0" dirty="0">
                    <a:latin typeface="Times-Roman"/>
                  </a:rPr>
                  <a:t>that can appear as the first word in some string derived from </a:t>
                </a:r>
                <a14:m>
                  <m:oMath xmlns:m="http://schemas.openxmlformats.org/officeDocument/2006/math">
                    <m:r>
                      <a:rPr lang="en-US" sz="1600" b="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sz="1600" b="0" i="0" u="none" strike="noStrike" baseline="0" dirty="0">
                    <a:latin typeface="Times-Roman"/>
                  </a:rPr>
                  <a:t>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1600" dirty="0">
                  <a:latin typeface="Times-Roman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b="0" i="0" u="none" strike="noStrike" baseline="0" dirty="0">
                    <a:latin typeface="Times-Roman"/>
                  </a:rPr>
                  <a:t>The domain of </a:t>
                </a:r>
                <a:r>
                  <a:rPr lang="en-US" sz="1600" b="1" i="1" u="none" strike="noStrike" baseline="0" dirty="0">
                    <a:solidFill>
                      <a:srgbClr val="002060"/>
                    </a:solidFill>
                    <a:latin typeface="Times-Roman"/>
                  </a:rPr>
                  <a:t>FIRST</a:t>
                </a:r>
                <a:r>
                  <a:rPr lang="en-US" sz="1600" b="0" i="0" u="none" strike="noStrike" baseline="0" dirty="0">
                    <a:latin typeface="Times-RomanSC"/>
                  </a:rPr>
                  <a:t> </a:t>
                </a:r>
                <a:r>
                  <a:rPr lang="en-US" sz="1600" b="0" i="0" u="none" strike="noStrike" baseline="0" dirty="0">
                    <a:latin typeface="Times-Roman"/>
                  </a:rPr>
                  <a:t>is the set of grammar symbols, </a:t>
                </a:r>
                <a:r>
                  <a:rPr lang="en-US" sz="1600" b="1" i="1" u="none" strike="noStrike" baseline="0" dirty="0">
                    <a:solidFill>
                      <a:srgbClr val="C00000"/>
                    </a:solidFill>
                    <a:latin typeface="Times-Italic"/>
                  </a:rPr>
                  <a:t>T </a:t>
                </a:r>
                <a:r>
                  <a:rPr lang="en-US" sz="1600" b="1" i="1" dirty="0">
                    <a:solidFill>
                      <a:srgbClr val="002060"/>
                    </a:solidFill>
                    <a:latin typeface="MTSY"/>
                  </a:rPr>
                  <a:t>U</a:t>
                </a:r>
                <a:r>
                  <a:rPr lang="en-US" sz="1600" b="1" i="1" dirty="0">
                    <a:solidFill>
                      <a:srgbClr val="C00000"/>
                    </a:solidFill>
                    <a:latin typeface="MTSY"/>
                  </a:rPr>
                  <a:t> </a:t>
                </a:r>
                <a:r>
                  <a:rPr lang="en-US" sz="1600" b="1" i="1" u="none" strike="noStrike" baseline="0" dirty="0">
                    <a:solidFill>
                      <a:srgbClr val="C00000"/>
                    </a:solidFill>
                    <a:latin typeface="Times-Italic"/>
                  </a:rPr>
                  <a:t>NT </a:t>
                </a:r>
                <a:r>
                  <a:rPr lang="en-US" sz="1600" b="1" i="1" dirty="0">
                    <a:solidFill>
                      <a:srgbClr val="002060"/>
                    </a:solidFill>
                    <a:latin typeface="MTSY"/>
                  </a:rPr>
                  <a:t>U</a:t>
                </a:r>
                <a:r>
                  <a:rPr lang="en-US" sz="1600" b="1" i="1" u="none" strike="noStrike" baseline="0" dirty="0">
                    <a:solidFill>
                      <a:srgbClr val="C00000"/>
                    </a:solidFill>
                    <a:latin typeface="Times-Italic"/>
                  </a:rPr>
                  <a:t> {</a:t>
                </a:r>
                <a:r>
                  <a:rPr lang="el-GR" sz="1600" b="1" i="1" dirty="0">
                    <a:solidFill>
                      <a:srgbClr val="C00000"/>
                    </a:solidFill>
                  </a:rPr>
                  <a:t>ε </a:t>
                </a:r>
                <a:r>
                  <a:rPr lang="en-US" sz="1600" b="1" i="1" u="none" strike="noStrike" baseline="0" dirty="0">
                    <a:solidFill>
                      <a:srgbClr val="C00000"/>
                    </a:solidFill>
                    <a:latin typeface="Times-Roman"/>
                  </a:rPr>
                  <a:t>,</a:t>
                </a:r>
                <a:r>
                  <a:rPr lang="en-US" sz="1600" b="1" i="1" u="none" strike="noStrike" baseline="0" dirty="0" err="1">
                    <a:solidFill>
                      <a:srgbClr val="C00000"/>
                    </a:solidFill>
                    <a:latin typeface="LetterGothic"/>
                  </a:rPr>
                  <a:t>eof</a:t>
                </a:r>
                <a:r>
                  <a:rPr lang="en-US" sz="1600" b="1" i="1" u="none" strike="noStrike" baseline="0" dirty="0">
                    <a:solidFill>
                      <a:srgbClr val="C00000"/>
                    </a:solidFill>
                    <a:latin typeface="LetterGothic"/>
                  </a:rPr>
                  <a:t>}</a:t>
                </a:r>
                <a:r>
                  <a:rPr lang="en-US" sz="1600" b="0" i="0" u="none" strike="noStrike" baseline="0" dirty="0">
                    <a:latin typeface="MTSY"/>
                  </a:rPr>
                  <a:t> </a:t>
                </a:r>
                <a:r>
                  <a:rPr lang="en-US" sz="1600" b="0" i="0" u="none" strike="noStrike" baseline="0" dirty="0">
                    <a:latin typeface="Times-Roman"/>
                  </a:rPr>
                  <a:t>and its range is </a:t>
                </a:r>
                <a:r>
                  <a:rPr lang="en-US" sz="1600" b="1" i="1" u="none" strike="noStrike" baseline="0" dirty="0">
                    <a:solidFill>
                      <a:srgbClr val="C00000"/>
                    </a:solidFill>
                    <a:latin typeface="Times-Italic"/>
                  </a:rPr>
                  <a:t>T </a:t>
                </a:r>
                <a:r>
                  <a:rPr lang="en-US" sz="1600" b="1" i="1" dirty="0">
                    <a:solidFill>
                      <a:srgbClr val="002060"/>
                    </a:solidFill>
                    <a:latin typeface="MTSY"/>
                  </a:rPr>
                  <a:t>U </a:t>
                </a:r>
                <a:r>
                  <a:rPr lang="en-US" sz="1600" b="1" i="1" dirty="0">
                    <a:solidFill>
                      <a:srgbClr val="C00000"/>
                    </a:solidFill>
                    <a:latin typeface="MTSY"/>
                  </a:rPr>
                  <a:t>{</a:t>
                </a:r>
                <a:r>
                  <a:rPr lang="el-GR" sz="1600" b="1" i="1" dirty="0">
                    <a:solidFill>
                      <a:srgbClr val="C00000"/>
                    </a:solidFill>
                  </a:rPr>
                  <a:t>ε</a:t>
                </a:r>
                <a:r>
                  <a:rPr lang="en-US" sz="1600" b="1" i="1" u="none" strike="noStrike" baseline="0" dirty="0">
                    <a:solidFill>
                      <a:srgbClr val="C00000"/>
                    </a:solidFill>
                    <a:latin typeface="Times-Roman"/>
                  </a:rPr>
                  <a:t>,</a:t>
                </a:r>
                <a:r>
                  <a:rPr lang="en-US" sz="1600" b="1" i="1" u="none" strike="noStrike" baseline="0" dirty="0" err="1">
                    <a:solidFill>
                      <a:srgbClr val="C00000"/>
                    </a:solidFill>
                    <a:latin typeface="LetterGothic"/>
                  </a:rPr>
                  <a:t>eof</a:t>
                </a:r>
                <a:r>
                  <a:rPr lang="en-US" sz="1600" b="1" i="1" u="none" strike="noStrike" baseline="0" dirty="0">
                    <a:solidFill>
                      <a:srgbClr val="C00000"/>
                    </a:solidFill>
                    <a:latin typeface="LetterGothic"/>
                  </a:rPr>
                  <a:t>}</a:t>
                </a:r>
                <a:r>
                  <a:rPr lang="en-US" sz="1600" b="1" i="1" u="none" strike="noStrike" baseline="0" dirty="0">
                    <a:solidFill>
                      <a:srgbClr val="C00000"/>
                    </a:solidFill>
                    <a:latin typeface="Times-Roman"/>
                  </a:rPr>
                  <a:t>.</a:t>
                </a:r>
                <a:r>
                  <a:rPr lang="en-US" sz="1600" b="0" i="0" u="none" strike="noStrike" baseline="0" dirty="0">
                    <a:latin typeface="Times-Roman"/>
                  </a:rPr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1600" dirty="0">
                  <a:latin typeface="Times-Roman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b="0" i="0" u="none" strike="noStrike" baseline="0" dirty="0">
                    <a:latin typeface="Times-Roman"/>
                  </a:rPr>
                  <a:t>If </a:t>
                </a:r>
                <a14:m>
                  <m:oMath xmlns:m="http://schemas.openxmlformats.org/officeDocument/2006/math">
                    <m:r>
                      <a:rPr lang="en-US" sz="1600" b="1" i="1" u="none" strike="noStrike" baseline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sz="1600" b="0" i="0" u="none" strike="noStrike" baseline="0" dirty="0">
                    <a:latin typeface="RMTMI"/>
                  </a:rPr>
                  <a:t> </a:t>
                </a:r>
                <a:r>
                  <a:rPr lang="en-US" sz="1600" b="0" i="0" u="none" strike="noStrike" baseline="0" dirty="0">
                    <a:latin typeface="Times-Roman"/>
                  </a:rPr>
                  <a:t>is either a terminal, </a:t>
                </a:r>
                <a:r>
                  <a:rPr lang="el-GR" sz="1600" b="1" dirty="0">
                    <a:solidFill>
                      <a:srgbClr val="FF0000"/>
                    </a:solidFill>
                  </a:rPr>
                  <a:t>ε</a:t>
                </a:r>
                <a:r>
                  <a:rPr lang="en-US" sz="1600" b="0" i="0" u="none" strike="noStrike" baseline="0" dirty="0">
                    <a:latin typeface="Times-Roman"/>
                  </a:rPr>
                  <a:t>, </a:t>
                </a:r>
                <a:r>
                  <a:rPr lang="en-US" sz="1600" dirty="0"/>
                  <a:t>or</a:t>
                </a:r>
                <a:r>
                  <a:rPr lang="en-US" sz="1600" b="0" i="0" u="none" strike="noStrike" baseline="0" dirty="0">
                    <a:latin typeface="Times-Roman"/>
                  </a:rPr>
                  <a:t> </a:t>
                </a:r>
                <a:r>
                  <a:rPr lang="en-US" sz="1600" b="1" i="1" dirty="0" err="1">
                    <a:solidFill>
                      <a:srgbClr val="FF0000"/>
                    </a:solidFill>
                  </a:rPr>
                  <a:t>eof</a:t>
                </a:r>
                <a:r>
                  <a:rPr lang="en-US" sz="1600" b="0" i="0" u="none" strike="noStrike" baseline="0" dirty="0">
                    <a:latin typeface="Times-Roman"/>
                  </a:rPr>
                  <a:t>, then </a:t>
                </a:r>
                <a:r>
                  <a:rPr lang="en-US" sz="1600" b="1" i="1" dirty="0">
                    <a:solidFill>
                      <a:srgbClr val="C00000"/>
                    </a:solidFill>
                    <a:latin typeface="MTSY"/>
                  </a:rPr>
                  <a:t>FIRST(</a:t>
                </a:r>
                <a14:m>
                  <m:oMath xmlns:m="http://schemas.openxmlformats.org/officeDocument/2006/math">
                    <m:r>
                      <a:rPr lang="en-US" sz="1600" b="1" i="1">
                        <a:solidFill>
                          <a:srgbClr val="C00000"/>
                        </a:solidFill>
                        <a:latin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sz="1600" b="1" i="1" dirty="0">
                    <a:solidFill>
                      <a:srgbClr val="C00000"/>
                    </a:solidFill>
                    <a:latin typeface="MTSY"/>
                  </a:rPr>
                  <a:t>) </a:t>
                </a:r>
                <a:r>
                  <a:rPr lang="en-US" sz="1600" b="0" i="0" u="none" strike="noStrike" baseline="0" dirty="0">
                    <a:latin typeface="Times-Roman"/>
                  </a:rPr>
                  <a:t>has exactly one member, </a:t>
                </a:r>
                <a14:m>
                  <m:oMath xmlns:m="http://schemas.openxmlformats.org/officeDocument/2006/math">
                    <m:r>
                      <a:rPr lang="en-US" sz="1600" b="1" i="1" u="none" strike="noStrike" baseline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sz="1600" b="0" i="0" u="none" strike="noStrike" baseline="0" dirty="0">
                    <a:latin typeface="Times-Roman"/>
                  </a:rPr>
                  <a:t> .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sz="1600" b="0" i="0" u="none" strike="noStrike" baseline="0" dirty="0">
                  <a:latin typeface="Times-Roman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1600" b="0" i="0" u="none" strike="noStrike" baseline="0" dirty="0">
                    <a:latin typeface="Times-Roman"/>
                  </a:rPr>
                  <a:t>For a nonterminal </a:t>
                </a:r>
                <a:r>
                  <a:rPr lang="en-US" sz="1600" b="1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A</a:t>
                </a:r>
                <a:r>
                  <a:rPr lang="en-US" sz="1600" b="0" i="0" u="none" strike="noStrike" baseline="0" dirty="0">
                    <a:latin typeface="Times-Roman"/>
                  </a:rPr>
                  <a:t>, </a:t>
                </a:r>
                <a:r>
                  <a:rPr lang="en-US" sz="1600" b="1" i="1" dirty="0">
                    <a:solidFill>
                      <a:srgbClr val="002060"/>
                    </a:solidFill>
                    <a:latin typeface="Times-Italic"/>
                  </a:rPr>
                  <a:t>FIRST</a:t>
                </a:r>
                <a:r>
                  <a:rPr lang="en-US" sz="1600" b="0" i="0" u="none" strike="noStrike" baseline="0" dirty="0">
                    <a:solidFill>
                      <a:srgbClr val="002060"/>
                    </a:solidFill>
                    <a:latin typeface="Times-Roman"/>
                  </a:rPr>
                  <a:t>(</a:t>
                </a:r>
                <a:r>
                  <a:rPr lang="en-US" sz="1600" b="1" i="1" u="none" strike="noStrike" baseline="0" dirty="0">
                    <a:solidFill>
                      <a:srgbClr val="002060"/>
                    </a:solidFill>
                    <a:latin typeface="Times-Italic"/>
                  </a:rPr>
                  <a:t>A</a:t>
                </a:r>
                <a:r>
                  <a:rPr lang="en-US" sz="1600" b="0" i="0" u="none" strike="noStrike" baseline="0" dirty="0">
                    <a:solidFill>
                      <a:srgbClr val="002060"/>
                    </a:solidFill>
                    <a:latin typeface="Times-Roman"/>
                  </a:rPr>
                  <a:t>)</a:t>
                </a:r>
                <a:r>
                  <a:rPr lang="en-US" sz="1600" b="0" i="0" u="none" strike="noStrike" baseline="0" dirty="0">
                    <a:latin typeface="Times-Roman"/>
                  </a:rPr>
                  <a:t> contains the complete set of terminal symbols that can appear as the leading symbol in a sentential form derived from </a:t>
                </a:r>
                <a:r>
                  <a:rPr lang="en-US" sz="1600" b="1" i="1" dirty="0">
                    <a:solidFill>
                      <a:srgbClr val="FF0000"/>
                    </a:solidFill>
                    <a:latin typeface="Times-Italic"/>
                  </a:rPr>
                  <a:t>A</a:t>
                </a:r>
                <a:r>
                  <a:rPr lang="en-US" sz="1600" b="0" i="0" u="none" strike="noStrike" baseline="0" dirty="0">
                    <a:latin typeface="Times-Roman"/>
                  </a:rPr>
                  <a:t>.</a:t>
                </a:r>
                <a:endParaRPr lang="en-US" sz="16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C293C6E-EF6D-4BDD-89E4-FE61566EE5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737" y="3937275"/>
                <a:ext cx="11714524" cy="2800767"/>
              </a:xfrm>
              <a:prstGeom prst="rect">
                <a:avLst/>
              </a:prstGeom>
              <a:blipFill>
                <a:blip r:embed="rId3"/>
                <a:stretch>
                  <a:fillRect l="-156" t="-434" b="-1518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E3DC7DBD-825B-462B-8DA3-96FEC15789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9946627"/>
              </p:ext>
            </p:extLst>
          </p:nvPr>
        </p:nvGraphicFramePr>
        <p:xfrm>
          <a:off x="8591899" y="3242606"/>
          <a:ext cx="3383372" cy="1195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76" name="Bitmap Image" r:id="rId4" imgW="3019320" imgH="1066680" progId="PBrush">
                  <p:embed/>
                </p:oleObj>
              </mc:Choice>
              <mc:Fallback>
                <p:oleObj name="Bitmap Image" r:id="rId4" imgW="3019320" imgH="1066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591899" y="3242606"/>
                        <a:ext cx="3383372" cy="1195387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595722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A85C7F0-D9AC-40D3-80DA-EE1093A1123D}"/>
              </a:ext>
            </a:extLst>
          </p:cNvPr>
          <p:cNvSpPr txBox="1"/>
          <p:nvPr/>
        </p:nvSpPr>
        <p:spPr>
          <a:xfrm>
            <a:off x="2631210" y="0"/>
            <a:ext cx="474081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Transforming a Grammar for Top-Down Parsing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687780-3C7E-4FA7-AE32-5331E1A0FC32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124876-46ED-454C-9279-DDA394D83E07}"/>
              </a:ext>
            </a:extLst>
          </p:cNvPr>
          <p:cNvSpPr txBox="1"/>
          <p:nvPr/>
        </p:nvSpPr>
        <p:spPr>
          <a:xfrm>
            <a:off x="6597970" y="541339"/>
            <a:ext cx="5489258" cy="150810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1800" b="0" i="0" u="none" strike="noStrike" baseline="0" dirty="0">
                <a:latin typeface="Times-Roman"/>
              </a:rPr>
              <a:t>Thi</a:t>
            </a:r>
            <a:r>
              <a:rPr lang="en-US" dirty="0">
                <a:latin typeface="Times-Roman"/>
              </a:rPr>
              <a:t>s is the </a:t>
            </a:r>
            <a:r>
              <a:rPr lang="en-US" sz="1800" b="0" i="0" u="none" strike="noStrike" baseline="0" dirty="0">
                <a:latin typeface="Times-Roman"/>
              </a:rPr>
              <a:t>algorithm that computes the </a:t>
            </a:r>
            <a:r>
              <a:rPr lang="en-US" sz="1800" b="0" i="0" u="none" strike="noStrike" baseline="0" dirty="0">
                <a:latin typeface="Times-RomanSC"/>
              </a:rPr>
              <a:t>first </a:t>
            </a:r>
            <a:r>
              <a:rPr lang="en-US" sz="1800" b="0" i="0" u="none" strike="noStrike" baseline="0" dirty="0">
                <a:latin typeface="Times-Roman"/>
              </a:rPr>
              <a:t>sets for each symbol in a grammar. </a:t>
            </a:r>
          </a:p>
          <a:p>
            <a:pPr algn="just"/>
            <a:endParaRPr lang="en-US" dirty="0">
              <a:latin typeface="Times-Roman"/>
            </a:endParaRPr>
          </a:p>
          <a:p>
            <a:pPr algn="just"/>
            <a:r>
              <a:rPr lang="en-US" sz="1800" b="0" i="0" u="none" strike="noStrike" baseline="0" dirty="0">
                <a:latin typeface="Times-Roman"/>
              </a:rPr>
              <a:t>As its initial step, the algorithm sets the </a:t>
            </a:r>
            <a:r>
              <a:rPr lang="en-US" sz="1800" b="0" i="0" u="none" strike="noStrike" baseline="0" dirty="0">
                <a:latin typeface="Times-RomanSC"/>
              </a:rPr>
              <a:t>first </a:t>
            </a:r>
            <a:r>
              <a:rPr lang="en-US" sz="1800" b="0" i="0" u="none" strike="noStrike" baseline="0" dirty="0">
                <a:latin typeface="Times-Roman"/>
              </a:rPr>
              <a:t>sets for the simple cases, terminals, </a:t>
            </a:r>
            <a:r>
              <a:rPr lang="el-GR" sz="2000" b="1" dirty="0">
                <a:solidFill>
                  <a:srgbClr val="FF0000"/>
                </a:solidFill>
              </a:rPr>
              <a:t>ε</a:t>
            </a:r>
            <a:r>
              <a:rPr lang="en-US" sz="1800" b="0" i="0" u="none" strike="noStrike" baseline="0" dirty="0">
                <a:latin typeface="Times-Roman"/>
              </a:rPr>
              <a:t>, and </a:t>
            </a:r>
            <a:r>
              <a:rPr lang="en-US" sz="1800" b="0" i="0" u="none" strike="noStrike" baseline="0" dirty="0" err="1">
                <a:latin typeface="LetterGothic"/>
              </a:rPr>
              <a:t>eof</a:t>
            </a:r>
            <a:r>
              <a:rPr lang="en-US" sz="1800" b="0" i="0" u="none" strike="noStrike" baseline="0" dirty="0">
                <a:latin typeface="Times-Roman"/>
              </a:rPr>
              <a:t>. </a:t>
            </a:r>
            <a:endParaRPr lang="en-US" dirty="0">
              <a:latin typeface="Times-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91B9B7-2F93-4E5E-B91F-3B0211BE1E51}"/>
              </a:ext>
            </a:extLst>
          </p:cNvPr>
          <p:cNvSpPr txBox="1"/>
          <p:nvPr/>
        </p:nvSpPr>
        <p:spPr>
          <a:xfrm>
            <a:off x="6597969" y="2190673"/>
            <a:ext cx="5489258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1800" b="0" i="0" u="none" strike="noStrike" baseline="0" dirty="0">
                <a:latin typeface="Times-Roman"/>
              </a:rPr>
              <a:t>For the right-recursive expression grammar shown in Figure 3.4 on page 101, that initial step produces the following </a:t>
            </a:r>
            <a:r>
              <a:rPr lang="en-US" sz="1800" b="0" i="0" u="none" strike="noStrike" baseline="0" dirty="0">
                <a:latin typeface="Times-RomanSC"/>
              </a:rPr>
              <a:t>first </a:t>
            </a:r>
            <a:r>
              <a:rPr lang="en-US" sz="1800" b="0" i="0" u="none" strike="noStrike" baseline="0" dirty="0">
                <a:latin typeface="Times-Roman"/>
              </a:rPr>
              <a:t>sets:</a:t>
            </a:r>
            <a:endParaRPr lang="en-US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F0C62B92-7A0B-4E3A-938D-A9B6106CC0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9254549"/>
              </p:ext>
            </p:extLst>
          </p:nvPr>
        </p:nvGraphicFramePr>
        <p:xfrm>
          <a:off x="104771" y="541339"/>
          <a:ext cx="6338891" cy="62822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199" name="Bitmap Image" r:id="rId3" imgW="4267080" imgH="4229280" progId="PBrush">
                  <p:embed/>
                </p:oleObj>
              </mc:Choice>
              <mc:Fallback>
                <p:oleObj name="Bitmap Image" r:id="rId3" imgW="4267080" imgH="4229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4771" y="541339"/>
                        <a:ext cx="6338891" cy="6282294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5FF21B5-04D4-431C-A072-6B1796A8158E}"/>
              </a:ext>
            </a:extLst>
          </p:cNvPr>
          <p:cNvSpPr txBox="1"/>
          <p:nvPr/>
        </p:nvSpPr>
        <p:spPr>
          <a:xfrm>
            <a:off x="7678763" y="30778"/>
            <a:ext cx="2507457" cy="369332"/>
          </a:xfrm>
          <a:prstGeom prst="rect">
            <a:avLst/>
          </a:prstGeom>
          <a:solidFill>
            <a:schemeClr val="bg2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solidFill>
                  <a:srgbClr val="FF0000"/>
                </a:solidFill>
                <a:latin typeface="Myriad-BoldItalic"/>
              </a:rPr>
              <a:t>Backtrack-Free Parsing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064A7E94-3E52-4927-BC2F-DC48FB5D1C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7338851"/>
              </p:ext>
            </p:extLst>
          </p:nvPr>
        </p:nvGraphicFramePr>
        <p:xfrm>
          <a:off x="6597969" y="4373992"/>
          <a:ext cx="5489259" cy="24496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200" name="Bitmap Image" r:id="rId5" imgW="4095720" imgH="1533600" progId="PBrush">
                  <p:embed/>
                </p:oleObj>
              </mc:Choice>
              <mc:Fallback>
                <p:oleObj name="Bitmap Image" r:id="rId5" imgW="4095720" imgH="1533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597969" y="4373992"/>
                        <a:ext cx="5489259" cy="2449641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DBE780ED-0723-4170-B3FD-8F983E5C8A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5016822"/>
              </p:ext>
            </p:extLst>
          </p:nvPr>
        </p:nvGraphicFramePr>
        <p:xfrm>
          <a:off x="6553515" y="3189350"/>
          <a:ext cx="5578166" cy="11092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201" name="Bitmap Image" r:id="rId7" imgW="3352680" imgH="666720" progId="PBrush">
                  <p:embed/>
                </p:oleObj>
              </mc:Choice>
              <mc:Fallback>
                <p:oleObj name="Bitmap Image" r:id="rId7" imgW="3352680" imgH="666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553515" y="3189350"/>
                        <a:ext cx="5578166" cy="1109295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75696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230DCF-22AB-472E-A996-9219D149C531}"/>
              </a:ext>
            </a:extLst>
          </p:cNvPr>
          <p:cNvSpPr txBox="1"/>
          <p:nvPr/>
        </p:nvSpPr>
        <p:spPr>
          <a:xfrm>
            <a:off x="2631210" y="0"/>
            <a:ext cx="474081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Transforming a Grammar for Top-Down Parsing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01852D-67C3-495F-9B76-BA0908B35E1C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AD8326-B395-4EC6-8A7E-038A759C50EA}"/>
              </a:ext>
            </a:extLst>
          </p:cNvPr>
          <p:cNvSpPr txBox="1"/>
          <p:nvPr/>
        </p:nvSpPr>
        <p:spPr>
          <a:xfrm>
            <a:off x="7678763" y="30778"/>
            <a:ext cx="2507457" cy="369332"/>
          </a:xfrm>
          <a:prstGeom prst="rect">
            <a:avLst/>
          </a:prstGeom>
          <a:solidFill>
            <a:schemeClr val="bg2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solidFill>
                  <a:srgbClr val="FF0000"/>
                </a:solidFill>
                <a:latin typeface="Myriad-BoldItalic"/>
              </a:rPr>
              <a:t>Backtrack-Free Parsing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4FBCF6C8-0D5B-49B9-87BC-27EF9D03D3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2145955"/>
              </p:ext>
            </p:extLst>
          </p:nvPr>
        </p:nvGraphicFramePr>
        <p:xfrm>
          <a:off x="104772" y="541339"/>
          <a:ext cx="4861123" cy="62858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211" name="Bitmap Image" r:id="rId3" imgW="4267080" imgH="4229280" progId="PBrush">
                  <p:embed/>
                </p:oleObj>
              </mc:Choice>
              <mc:Fallback>
                <p:oleObj name="Bitmap Image" r:id="rId3" imgW="4267080" imgH="422928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F0C62B92-7A0B-4E3A-938D-A9B6106CC0A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4772" y="541339"/>
                        <a:ext cx="4861123" cy="6285883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E8F1C38-8CF6-4D4B-BE36-E8C42C6FDC5D}"/>
              </a:ext>
            </a:extLst>
          </p:cNvPr>
          <p:cNvSpPr txBox="1"/>
          <p:nvPr/>
        </p:nvSpPr>
        <p:spPr>
          <a:xfrm>
            <a:off x="5104160" y="510561"/>
            <a:ext cx="6983069" cy="255454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000" b="0" i="0" u="none" strike="noStrike" baseline="0" dirty="0">
                <a:latin typeface="Times-Roman"/>
              </a:rPr>
              <a:t>Next, the algorithm iterates 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Times-Roman"/>
              </a:rPr>
              <a:t>over the productions</a:t>
            </a:r>
            <a:r>
              <a:rPr lang="en-US" sz="2000" b="0" i="0" u="none" strike="noStrike" baseline="0" dirty="0">
                <a:latin typeface="Times-Roman"/>
              </a:rPr>
              <a:t>, using the </a:t>
            </a:r>
            <a:r>
              <a:rPr lang="en-US" sz="2000" b="1" i="0" u="none" strike="noStrike" baseline="0" dirty="0">
                <a:solidFill>
                  <a:srgbClr val="0070C0"/>
                </a:solidFill>
                <a:latin typeface="Times-RomanSC"/>
              </a:rPr>
              <a:t>first </a:t>
            </a:r>
            <a:r>
              <a:rPr lang="en-US" sz="2000" b="1" i="0" u="none" strike="noStrike" baseline="0" dirty="0">
                <a:solidFill>
                  <a:srgbClr val="0070C0"/>
                </a:solidFill>
                <a:latin typeface="Times-Roman"/>
              </a:rPr>
              <a:t>sets for the right-hand side of a production to derive the </a:t>
            </a:r>
            <a:r>
              <a:rPr lang="en-US" sz="2000" b="1" i="0" u="none" strike="noStrike" baseline="0" dirty="0">
                <a:solidFill>
                  <a:srgbClr val="0070C0"/>
                </a:solidFill>
                <a:latin typeface="Times-RomanSC"/>
              </a:rPr>
              <a:t>first </a:t>
            </a:r>
            <a:r>
              <a:rPr lang="en-US" sz="2000" b="1" i="0" u="none" strike="noStrike" baseline="0" dirty="0">
                <a:solidFill>
                  <a:srgbClr val="0070C0"/>
                </a:solidFill>
                <a:latin typeface="Times-Roman"/>
              </a:rPr>
              <a:t>set for the nonterminal on its left-hand side. </a:t>
            </a:r>
          </a:p>
          <a:p>
            <a:pPr algn="just"/>
            <a:endParaRPr lang="en-US" sz="2000" dirty="0">
              <a:latin typeface="Times-Roman"/>
            </a:endParaRPr>
          </a:p>
          <a:p>
            <a:pPr algn="just"/>
            <a:r>
              <a:rPr lang="en-US" sz="2000" b="0" i="0" u="none" strike="noStrike" baseline="0" dirty="0">
                <a:latin typeface="Times-Roman"/>
              </a:rPr>
              <a:t>This process halts when it reaches a fixed point. </a:t>
            </a:r>
          </a:p>
          <a:p>
            <a:pPr algn="just"/>
            <a:endParaRPr lang="en-US" sz="2000" dirty="0">
              <a:latin typeface="Times-Roman"/>
            </a:endParaRPr>
          </a:p>
          <a:p>
            <a:pPr algn="just"/>
            <a:r>
              <a:rPr lang="en-US" sz="2000" b="0" i="0" u="none" strike="noStrike" baseline="0" dirty="0">
                <a:latin typeface="Times-Roman"/>
              </a:rPr>
              <a:t>For the right-recursive expression grammar, the </a:t>
            </a:r>
            <a:r>
              <a:rPr lang="en-US" sz="2000" b="0" i="0" u="none" strike="noStrike" baseline="0" dirty="0">
                <a:latin typeface="Times-RomanSC"/>
              </a:rPr>
              <a:t>first </a:t>
            </a:r>
            <a:r>
              <a:rPr lang="en-US" sz="2000" b="0" i="0" u="none" strike="noStrike" baseline="0" dirty="0">
                <a:latin typeface="Times-Roman"/>
              </a:rPr>
              <a:t>sets of the </a:t>
            </a:r>
            <a:r>
              <a:rPr lang="en-US" sz="2000" b="0" i="0" u="none" strike="noStrike" baseline="0" dirty="0" err="1">
                <a:latin typeface="Times-Roman"/>
              </a:rPr>
              <a:t>nonterminals</a:t>
            </a:r>
            <a:r>
              <a:rPr lang="en-US" sz="2000" b="0" i="0" u="none" strike="noStrike" baseline="0" dirty="0">
                <a:latin typeface="Times-Roman"/>
              </a:rPr>
              <a:t> are:</a:t>
            </a:r>
            <a:endParaRPr lang="en-US" sz="2000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03A9A06-1632-441E-87ED-55E3E580F6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9517730"/>
              </p:ext>
            </p:extLst>
          </p:nvPr>
        </p:nvGraphicFramePr>
        <p:xfrm>
          <a:off x="5051774" y="3175557"/>
          <a:ext cx="7035453" cy="10611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212" name="Bitmap Image" r:id="rId5" imgW="4105440" imgH="638280" progId="PBrush">
                  <p:embed/>
                </p:oleObj>
              </mc:Choice>
              <mc:Fallback>
                <p:oleObj name="Bitmap Image" r:id="rId5" imgW="4105440" imgH="638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51774" y="3175557"/>
                        <a:ext cx="7035453" cy="106110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DC07314E-8C25-423F-B8E3-902F06A748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3806350"/>
              </p:ext>
            </p:extLst>
          </p:nvPr>
        </p:nvGraphicFramePr>
        <p:xfrm>
          <a:off x="5104160" y="4316078"/>
          <a:ext cx="7035453" cy="25111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213" name="Bitmap Image" r:id="rId7" imgW="4095720" imgH="1533600" progId="PBrush">
                  <p:embed/>
                </p:oleObj>
              </mc:Choice>
              <mc:Fallback>
                <p:oleObj name="Bitmap Image" r:id="rId7" imgW="4095720" imgH="1533600" progId="PBrush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064A7E94-3E52-4927-BC2F-DC48FB5D1C9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104160" y="4316078"/>
                        <a:ext cx="7035453" cy="2511144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221794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230DCF-22AB-472E-A996-9219D149C531}"/>
              </a:ext>
            </a:extLst>
          </p:cNvPr>
          <p:cNvSpPr txBox="1"/>
          <p:nvPr/>
        </p:nvSpPr>
        <p:spPr>
          <a:xfrm>
            <a:off x="2631210" y="0"/>
            <a:ext cx="474081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Transforming a Grammar for Top-Down Parsing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01852D-67C3-495F-9B76-BA0908B35E1C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AD8326-B395-4EC6-8A7E-038A759C50EA}"/>
              </a:ext>
            </a:extLst>
          </p:cNvPr>
          <p:cNvSpPr txBox="1"/>
          <p:nvPr/>
        </p:nvSpPr>
        <p:spPr>
          <a:xfrm>
            <a:off x="7678763" y="30778"/>
            <a:ext cx="2507457" cy="369332"/>
          </a:xfrm>
          <a:prstGeom prst="rect">
            <a:avLst/>
          </a:prstGeom>
          <a:solidFill>
            <a:schemeClr val="bg2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solidFill>
                  <a:srgbClr val="FF0000"/>
                </a:solidFill>
                <a:latin typeface="Myriad-BoldItalic"/>
              </a:rPr>
              <a:t>Backtrack-Free Parsing</a:t>
            </a:r>
            <a:endParaRPr lang="en-US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32D3EDB-A728-4553-87D2-AA1B165B9889}"/>
                  </a:ext>
                </a:extLst>
              </p:cNvPr>
              <p:cNvSpPr txBox="1"/>
              <p:nvPr/>
            </p:nvSpPr>
            <p:spPr>
              <a:xfrm>
                <a:off x="5162844" y="541339"/>
                <a:ext cx="6924384" cy="1631216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2000" b="0" i="0" u="none" strike="noStrike" baseline="0" dirty="0">
                    <a:latin typeface="Times-Roman"/>
                  </a:rPr>
                  <a:t>We defined </a:t>
                </a:r>
                <a:r>
                  <a:rPr lang="en-US" sz="2000" b="0" i="0" u="none" strike="noStrike" baseline="0" dirty="0">
                    <a:latin typeface="Times-RomanSC"/>
                  </a:rPr>
                  <a:t>first </a:t>
                </a:r>
                <a:r>
                  <a:rPr lang="en-US" sz="2000" b="0" i="0" u="none" strike="noStrike" baseline="0" dirty="0">
                    <a:latin typeface="Times-Roman"/>
                  </a:rPr>
                  <a:t>sets over single grammar symbols. It is convenient to extend that definition to strings of symbols. </a:t>
                </a:r>
              </a:p>
              <a:p>
                <a:pPr algn="just"/>
                <a:endParaRPr lang="en-US" sz="2000" dirty="0">
                  <a:latin typeface="Times-Roman"/>
                </a:endParaRPr>
              </a:p>
              <a:p>
                <a:pPr algn="just"/>
                <a:r>
                  <a:rPr lang="en-US" sz="2000" b="0" i="0" u="none" strike="noStrike" baseline="0" dirty="0">
                    <a:latin typeface="Times-Roman"/>
                  </a:rPr>
                  <a:t>For a string of symbols,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000" i="1" dirty="0">
                    <a:solidFill>
                      <a:srgbClr val="FF0000"/>
                    </a:solidFill>
                    <a:latin typeface="Times-Italic"/>
                  </a:rPr>
                  <a:t> s 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000" dirty="0">
                    <a:solidFill>
                      <a:srgbClr val="FF0000"/>
                    </a:solidFill>
                    <a:latin typeface="Times-Roman"/>
                  </a:rPr>
                  <a:t> ..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sz="2000" b="0" i="0" u="none" strike="noStrike" baseline="0" dirty="0">
                    <a:latin typeface="Times-Roman"/>
                  </a:rPr>
                  <a:t>, we define </a:t>
                </a:r>
                <a:r>
                  <a:rPr lang="en-US" sz="2000" b="0" i="0" u="none" strike="noStrike" baseline="0" dirty="0">
                    <a:latin typeface="Times-RomanSC"/>
                  </a:rPr>
                  <a:t>first</a:t>
                </a:r>
                <a:r>
                  <a:rPr lang="en-US" sz="2000" b="0" i="0" u="none" strike="noStrike" baseline="0" dirty="0">
                    <a:latin typeface="Times-Roman"/>
                  </a:rPr>
                  <a:t>(</a:t>
                </a:r>
                <a:r>
                  <a:rPr lang="en-US" sz="2000" b="0" i="1" u="none" strike="noStrike" baseline="0" dirty="0">
                    <a:latin typeface="Times-Italic"/>
                  </a:rPr>
                  <a:t>s</a:t>
                </a:r>
                <a:r>
                  <a:rPr lang="en-US" sz="2000" b="0" i="0" u="none" strike="noStrike" baseline="0" dirty="0">
                    <a:latin typeface="Times-Roman"/>
                  </a:rPr>
                  <a:t>) as the union of the </a:t>
                </a:r>
                <a:r>
                  <a:rPr lang="en-US" sz="2000" b="0" i="0" u="none" strike="noStrike" baseline="0" dirty="0">
                    <a:latin typeface="Times-RomanSC"/>
                  </a:rPr>
                  <a:t>first </a:t>
                </a:r>
                <a:r>
                  <a:rPr lang="en-US" sz="2000" b="0" i="0" u="none" strike="noStrike" baseline="0" dirty="0">
                    <a:latin typeface="Times-Roman"/>
                  </a:rPr>
                  <a:t>sets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2000" dirty="0">
                    <a:solidFill>
                      <a:srgbClr val="FF0000"/>
                    </a:solidFill>
                    <a:latin typeface="Times-Roman"/>
                  </a:rPr>
                  <a:t> ..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0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2000" b="0" i="0" u="none" strike="noStrike" baseline="0" dirty="0">
                  <a:latin typeface="Times-Roman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32D3EDB-A728-4553-87D2-AA1B165B98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62844" y="541339"/>
                <a:ext cx="6924384" cy="1631216"/>
              </a:xfrm>
              <a:prstGeom prst="rect">
                <a:avLst/>
              </a:prstGeom>
              <a:blipFill>
                <a:blip r:embed="rId3"/>
                <a:stretch>
                  <a:fillRect l="-879" t="-1859" r="-791" b="-5576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E9966D6-BA1A-4FE8-A839-51520B99D1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6449863"/>
              </p:ext>
            </p:extLst>
          </p:nvPr>
        </p:nvGraphicFramePr>
        <p:xfrm>
          <a:off x="104772" y="541339"/>
          <a:ext cx="4987733" cy="60423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31" name="Bitmap Image" r:id="rId4" imgW="4267080" imgH="4229280" progId="PBrush">
                  <p:embed/>
                </p:oleObj>
              </mc:Choice>
              <mc:Fallback>
                <p:oleObj name="Bitmap Image" r:id="rId4" imgW="4267080" imgH="422928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4FBCF6C8-0D5B-49B9-87BC-27EF9D03D3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4772" y="541339"/>
                        <a:ext cx="4987733" cy="6042341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F076CBDA-A26F-40F9-BBE3-826BB41DA477}"/>
              </a:ext>
            </a:extLst>
          </p:cNvPr>
          <p:cNvSpPr txBox="1"/>
          <p:nvPr/>
        </p:nvSpPr>
        <p:spPr>
          <a:xfrm>
            <a:off x="5162844" y="2252344"/>
            <a:ext cx="6924384" cy="440120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000" b="0" i="0" u="none" strike="noStrike" baseline="0" dirty="0">
                <a:latin typeface="Times-Roman"/>
              </a:rPr>
              <a:t>Conceptually, </a:t>
            </a:r>
            <a:r>
              <a:rPr lang="en-US" sz="2000" dirty="0">
                <a:latin typeface="Times-RomanSC"/>
              </a:rPr>
              <a:t>FIRST</a:t>
            </a:r>
            <a:r>
              <a:rPr lang="en-US" sz="2000" b="0" i="0" u="none" strike="noStrike" baseline="0" dirty="0">
                <a:latin typeface="Times-RomanS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sets simplify implementation of a top-down parser.</a:t>
            </a:r>
          </a:p>
          <a:p>
            <a:pPr algn="just"/>
            <a:endParaRPr lang="en-US" sz="2000" dirty="0">
              <a:latin typeface="Times-Roman"/>
            </a:endParaRPr>
          </a:p>
          <a:p>
            <a:pPr algn="just"/>
            <a:r>
              <a:rPr lang="en-US" sz="2000" b="0" i="0" u="none" strike="noStrike" baseline="0" dirty="0">
                <a:latin typeface="Times-Roman"/>
              </a:rPr>
              <a:t>Consider, for example, the rules 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Times-Roman"/>
              </a:rPr>
              <a:t>for </a:t>
            </a:r>
            <a:r>
              <a:rPr lang="en-US" sz="2000" b="0" i="1" u="none" strike="noStrike" baseline="0" dirty="0">
                <a:solidFill>
                  <a:srgbClr val="FF0000"/>
                </a:solidFill>
                <a:latin typeface="Times-Italic"/>
              </a:rPr>
              <a:t>Expr</a:t>
            </a:r>
            <a:r>
              <a:rPr lang="en-US" sz="2000" baseline="30000" dirty="0">
                <a:solidFill>
                  <a:srgbClr val="FF0000"/>
                </a:solidFill>
                <a:latin typeface="MTSY"/>
              </a:rPr>
              <a:t>1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in the right-recursive expression grammar:</a:t>
            </a:r>
          </a:p>
          <a:p>
            <a:pPr algn="just"/>
            <a:endParaRPr lang="en-US" sz="2000" dirty="0">
              <a:latin typeface="Times-Roman"/>
            </a:endParaRPr>
          </a:p>
          <a:p>
            <a:pPr algn="just"/>
            <a:endParaRPr lang="en-US" sz="2000" dirty="0">
              <a:latin typeface="Times-Roman"/>
            </a:endParaRPr>
          </a:p>
          <a:p>
            <a:pPr algn="just"/>
            <a:endParaRPr lang="en-US" sz="2000" dirty="0">
              <a:latin typeface="Times-Roman"/>
            </a:endParaRPr>
          </a:p>
          <a:p>
            <a:pPr algn="just"/>
            <a:endParaRPr lang="en-US" sz="2000" dirty="0">
              <a:latin typeface="Times-Roman"/>
            </a:endParaRPr>
          </a:p>
          <a:p>
            <a:pPr algn="just"/>
            <a:endParaRPr lang="en-US" sz="2000" dirty="0">
              <a:latin typeface="Times-Roman"/>
            </a:endParaRPr>
          </a:p>
          <a:p>
            <a:pPr algn="just"/>
            <a:r>
              <a:rPr lang="en-US" sz="2000" b="0" i="0" u="none" strike="noStrike" baseline="0" dirty="0">
                <a:latin typeface="Times-Roman"/>
              </a:rPr>
              <a:t>When the parser tries to expand an </a:t>
            </a:r>
            <a:r>
              <a:rPr lang="en-US" sz="2000" b="0" i="1" u="none" strike="noStrike" baseline="0" dirty="0">
                <a:latin typeface="Times-Italic"/>
              </a:rPr>
              <a:t>Expr</a:t>
            </a:r>
            <a:r>
              <a:rPr lang="en-US" sz="2000" b="0" i="1" u="none" strike="noStrike" baseline="30000" dirty="0">
                <a:latin typeface="Times-Italic"/>
              </a:rPr>
              <a:t>1</a:t>
            </a:r>
            <a:r>
              <a:rPr lang="en-US" sz="2000" b="0" i="0" u="none" strike="noStrike" baseline="0" dirty="0">
                <a:latin typeface="Times-Roman"/>
              </a:rPr>
              <a:t>, it uses the lookahead symbol and the FIRST</a:t>
            </a:r>
            <a:r>
              <a:rPr lang="en-US" sz="2000" b="0" i="0" u="none" strike="noStrike" baseline="0" dirty="0">
                <a:latin typeface="Times-RomanS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sets to choose between rules 2, 3, and 4.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-Roman"/>
              </a:rPr>
              <a:t>If the lookahead symbol is ‘+’, it uses rule 2.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-Roman"/>
              </a:rPr>
              <a:t>If the lookahead symbol is ‘-’, it uses rule 3.</a:t>
            </a:r>
            <a:endParaRPr lang="en-US" sz="2000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EC26677B-C388-4461-96A7-CEEEA9B0BD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2366377"/>
              </p:ext>
            </p:extLst>
          </p:nvPr>
        </p:nvGraphicFramePr>
        <p:xfrm>
          <a:off x="6701057" y="3828637"/>
          <a:ext cx="3485163" cy="12486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132" name="Bitmap Image" r:id="rId6" imgW="2419200" imgH="866880" progId="PBrush">
                  <p:embed/>
                </p:oleObj>
              </mc:Choice>
              <mc:Fallback>
                <p:oleObj name="Bitmap Image" r:id="rId6" imgW="2419200" imgH="866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701057" y="3828637"/>
                        <a:ext cx="3485163" cy="1248621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4266670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230DCF-22AB-472E-A996-9219D149C531}"/>
              </a:ext>
            </a:extLst>
          </p:cNvPr>
          <p:cNvSpPr txBox="1"/>
          <p:nvPr/>
        </p:nvSpPr>
        <p:spPr>
          <a:xfrm>
            <a:off x="2631210" y="0"/>
            <a:ext cx="474081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Transforming a Grammar for Top-Down Parsing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01852D-67C3-495F-9B76-BA0908B35E1C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AD8326-B395-4EC6-8A7E-038A759C50EA}"/>
              </a:ext>
            </a:extLst>
          </p:cNvPr>
          <p:cNvSpPr txBox="1"/>
          <p:nvPr/>
        </p:nvSpPr>
        <p:spPr>
          <a:xfrm>
            <a:off x="7678763" y="30778"/>
            <a:ext cx="2507457" cy="369332"/>
          </a:xfrm>
          <a:prstGeom prst="rect">
            <a:avLst/>
          </a:prstGeom>
          <a:solidFill>
            <a:schemeClr val="bg2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solidFill>
                  <a:srgbClr val="FF0000"/>
                </a:solidFill>
                <a:latin typeface="Myriad-BoldItalic"/>
              </a:rPr>
              <a:t>Backtrack-Free Parsing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E3F131-4736-447F-BC22-AFBA49E65BA7}"/>
              </a:ext>
            </a:extLst>
          </p:cNvPr>
          <p:cNvSpPr txBox="1"/>
          <p:nvPr/>
        </p:nvSpPr>
        <p:spPr>
          <a:xfrm>
            <a:off x="98621" y="882944"/>
            <a:ext cx="6710289" cy="440120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000" b="0" i="0" u="none" strike="noStrike" baseline="0" dirty="0">
                <a:latin typeface="Times-Roman"/>
              </a:rPr>
              <a:t>Conceptually, </a:t>
            </a:r>
            <a:r>
              <a:rPr lang="en-US" sz="2000" b="0" i="0" u="none" strike="noStrike" baseline="0" dirty="0">
                <a:latin typeface="Times-RomanSC"/>
              </a:rPr>
              <a:t>first </a:t>
            </a:r>
            <a:r>
              <a:rPr lang="en-US" sz="2000" b="0" i="0" u="none" strike="noStrike" baseline="0" dirty="0">
                <a:latin typeface="Times-Roman"/>
              </a:rPr>
              <a:t>sets simplify implementation of a top-down parser.</a:t>
            </a:r>
          </a:p>
          <a:p>
            <a:endParaRPr lang="en-US" sz="2000" dirty="0">
              <a:latin typeface="Times-Roman"/>
            </a:endParaRPr>
          </a:p>
          <a:p>
            <a:pPr algn="l"/>
            <a:r>
              <a:rPr lang="en-US" sz="2000" b="0" i="0" u="none" strike="noStrike" baseline="0" dirty="0">
                <a:latin typeface="Times-Roman"/>
              </a:rPr>
              <a:t>Consider, for example, the rules for </a:t>
            </a:r>
            <a:r>
              <a:rPr lang="en-US" sz="2000" b="0" i="1" u="none" strike="noStrike" baseline="0" dirty="0">
                <a:latin typeface="Times-Italic"/>
              </a:rPr>
              <a:t>Expr</a:t>
            </a:r>
            <a:r>
              <a:rPr lang="en-US" sz="2000" baseline="30000" dirty="0">
                <a:latin typeface="MTSY"/>
              </a:rPr>
              <a:t>1</a:t>
            </a:r>
            <a:r>
              <a:rPr lang="en-US" sz="2000" b="0" i="0" u="none" strike="noStrike" baseline="0" dirty="0">
                <a:latin typeface="MTSY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in the right-recursive expression grammar:</a:t>
            </a:r>
          </a:p>
          <a:p>
            <a:pPr algn="l"/>
            <a:endParaRPr lang="en-US" sz="2000" dirty="0">
              <a:latin typeface="Times-Roman"/>
            </a:endParaRPr>
          </a:p>
          <a:p>
            <a:pPr algn="l"/>
            <a:endParaRPr lang="en-US" sz="2000" dirty="0">
              <a:latin typeface="Times-Roman"/>
            </a:endParaRPr>
          </a:p>
          <a:p>
            <a:pPr algn="l"/>
            <a:endParaRPr lang="en-US" sz="2000" dirty="0">
              <a:latin typeface="Times-Roman"/>
            </a:endParaRPr>
          </a:p>
          <a:p>
            <a:pPr algn="l"/>
            <a:endParaRPr lang="en-US" sz="2000" dirty="0">
              <a:latin typeface="Times-Roman"/>
            </a:endParaRPr>
          </a:p>
          <a:p>
            <a:pPr algn="l"/>
            <a:endParaRPr lang="en-US" sz="2000" dirty="0">
              <a:latin typeface="Times-Roman"/>
            </a:endParaRPr>
          </a:p>
          <a:p>
            <a:pPr algn="l"/>
            <a:r>
              <a:rPr lang="en-US" sz="2000" b="0" i="0" u="none" strike="noStrike" baseline="0" dirty="0">
                <a:latin typeface="Times-Roman"/>
              </a:rPr>
              <a:t>When the parser tries to expand an </a:t>
            </a:r>
            <a:r>
              <a:rPr lang="en-US" sz="2000" b="0" i="1" u="none" strike="noStrike" baseline="0" dirty="0">
                <a:latin typeface="Times-Italic"/>
              </a:rPr>
              <a:t>Expr</a:t>
            </a:r>
            <a:r>
              <a:rPr lang="en-US" sz="2000" b="0" i="1" u="none" strike="noStrike" baseline="30000" dirty="0">
                <a:latin typeface="Times-Italic"/>
              </a:rPr>
              <a:t>1</a:t>
            </a:r>
            <a:r>
              <a:rPr lang="en-US" sz="2000" b="0" i="0" u="none" strike="noStrike" baseline="0" dirty="0">
                <a:latin typeface="Times-Roman"/>
              </a:rPr>
              <a:t>, it uses the lookahead symbol and the </a:t>
            </a:r>
            <a:r>
              <a:rPr lang="en-US" sz="2000" b="0" i="0" u="none" strike="noStrike" baseline="0" dirty="0">
                <a:latin typeface="Times-RomanSC"/>
              </a:rPr>
              <a:t>first </a:t>
            </a:r>
            <a:r>
              <a:rPr lang="en-US" sz="2000" b="0" i="0" u="none" strike="noStrike" baseline="0" dirty="0">
                <a:latin typeface="Times-Roman"/>
              </a:rPr>
              <a:t>sets to choose between rules 2, 3, and 4.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Times-Roman"/>
              </a:rPr>
              <a:t>If the lookahead symbol is ‘+’, it uses rule 2.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Times-Roman"/>
              </a:rPr>
              <a:t>If the lookahead symbol is ‘-’, it uses rule 3.</a:t>
            </a:r>
            <a:endParaRPr lang="en-US" sz="2000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4683D2E-C583-4382-8B6F-49C6325554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5282810"/>
              </p:ext>
            </p:extLst>
          </p:nvPr>
        </p:nvGraphicFramePr>
        <p:xfrm>
          <a:off x="1847703" y="2562225"/>
          <a:ext cx="3596493" cy="12885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50" name="Bitmap Image" r:id="rId3" imgW="2419200" imgH="866880" progId="PBrush">
                  <p:embed/>
                </p:oleObj>
              </mc:Choice>
              <mc:Fallback>
                <p:oleObj name="Bitmap Image" r:id="rId3" imgW="2419200" imgH="86688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EC26677B-C388-4461-96A7-CEEEA9B0BD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47703" y="2562225"/>
                        <a:ext cx="3596493" cy="12885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00C1610-D580-4B89-80AB-CBEA58E914BE}"/>
              </a:ext>
            </a:extLst>
          </p:cNvPr>
          <p:cNvSpPr txBox="1"/>
          <p:nvPr/>
        </p:nvSpPr>
        <p:spPr>
          <a:xfrm>
            <a:off x="6939913" y="566605"/>
            <a:ext cx="5087816" cy="470898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000" b="0" i="0" u="none" strike="noStrike" baseline="0" dirty="0">
                <a:latin typeface="Times-Roman"/>
              </a:rPr>
              <a:t>Rule 4, the </a:t>
            </a:r>
            <a:r>
              <a:rPr lang="el-GR" sz="2000" b="1" dirty="0">
                <a:solidFill>
                  <a:srgbClr val="FF0000"/>
                </a:solidFill>
              </a:rPr>
              <a:t>ε </a:t>
            </a:r>
            <a:r>
              <a:rPr lang="en-US" sz="2000" b="0" i="0" u="none" strike="noStrike" baseline="0" dirty="0">
                <a:latin typeface="Times-Roman"/>
              </a:rPr>
              <a:t>-production, poses a slightly harder problem. </a:t>
            </a:r>
          </a:p>
          <a:p>
            <a:pPr algn="just"/>
            <a:endParaRPr lang="en-US" sz="2000" dirty="0">
              <a:latin typeface="Times-Roman"/>
            </a:endParaRPr>
          </a:p>
          <a:p>
            <a:pPr algn="just"/>
            <a:r>
              <a:rPr lang="en-US" sz="2000" b="0" i="0" u="none" strike="noStrike" baseline="0" dirty="0">
                <a:latin typeface="Times-RomanSC"/>
              </a:rPr>
              <a:t>FIRST</a:t>
            </a:r>
            <a:r>
              <a:rPr lang="en-US" sz="2000" b="0" i="0" u="none" strike="noStrike" baseline="0" dirty="0">
                <a:latin typeface="Times-Roman"/>
              </a:rPr>
              <a:t>(</a:t>
            </a:r>
            <a:r>
              <a:rPr lang="el-GR" sz="2000" b="1" dirty="0">
                <a:solidFill>
                  <a:srgbClr val="FF0000"/>
                </a:solidFill>
              </a:rPr>
              <a:t>ε</a:t>
            </a:r>
            <a:r>
              <a:rPr lang="en-US" sz="2000" b="0" i="0" u="none" strike="noStrike" baseline="0" dirty="0">
                <a:latin typeface="Times-Roman"/>
              </a:rPr>
              <a:t>) is just {</a:t>
            </a:r>
            <a:r>
              <a:rPr lang="el-GR" sz="2000" b="1" dirty="0">
                <a:solidFill>
                  <a:srgbClr val="FF0000"/>
                </a:solidFill>
              </a:rPr>
              <a:t>ε</a:t>
            </a:r>
            <a:r>
              <a:rPr lang="en-US" sz="2000" b="1" dirty="0">
                <a:solidFill>
                  <a:srgbClr val="FF0000"/>
                </a:solidFill>
              </a:rPr>
              <a:t>}, </a:t>
            </a:r>
            <a:r>
              <a:rPr lang="en-US" sz="2000" dirty="0"/>
              <a:t>w</a:t>
            </a:r>
            <a:r>
              <a:rPr lang="en-US" sz="2000" b="0" i="0" u="none" strike="noStrike" baseline="0" dirty="0">
                <a:latin typeface="Times-Roman"/>
              </a:rPr>
              <a:t>hich matches no word returned by the scanner. </a:t>
            </a:r>
          </a:p>
          <a:p>
            <a:pPr algn="just"/>
            <a:endParaRPr lang="en-US" sz="2000" dirty="0">
              <a:latin typeface="Times-Roman"/>
            </a:endParaRPr>
          </a:p>
          <a:p>
            <a:pPr algn="just"/>
            <a:r>
              <a:rPr lang="en-US" sz="2000" b="0" i="0" u="none" strike="noStrike" baseline="0" dirty="0">
                <a:latin typeface="Times-Roman"/>
              </a:rPr>
              <a:t>Intuitively, the parser should apply the </a:t>
            </a:r>
            <a:r>
              <a:rPr lang="el-GR" sz="2000" b="1" dirty="0">
                <a:solidFill>
                  <a:srgbClr val="FF0000"/>
                </a:solidFill>
              </a:rPr>
              <a:t>ε</a:t>
            </a:r>
            <a:r>
              <a:rPr lang="en-US" sz="2000" b="1" dirty="0">
                <a:solidFill>
                  <a:srgbClr val="FF0000"/>
                </a:solidFill>
              </a:rPr>
              <a:t>-</a:t>
            </a:r>
            <a:r>
              <a:rPr lang="en-US" sz="2000" b="0" i="0" u="none" strike="noStrike" baseline="0" dirty="0">
                <a:latin typeface="Times-Roman"/>
              </a:rPr>
              <a:t>production when the lookahead symbol is not a member of the </a:t>
            </a:r>
            <a:r>
              <a:rPr lang="en-US" sz="2000" b="0" i="0" u="none" strike="noStrike" baseline="0" dirty="0">
                <a:latin typeface="Times-RomanSC"/>
              </a:rPr>
              <a:t>first </a:t>
            </a:r>
            <a:r>
              <a:rPr lang="en-US" sz="2000" b="0" i="0" u="none" strike="noStrike" baseline="0" dirty="0">
                <a:latin typeface="Times-Roman"/>
              </a:rPr>
              <a:t>set of any other alternative. </a:t>
            </a:r>
          </a:p>
          <a:p>
            <a:pPr algn="just"/>
            <a:endParaRPr lang="en-US" sz="2000" dirty="0">
              <a:latin typeface="Times-Roman"/>
            </a:endParaRPr>
          </a:p>
          <a:p>
            <a:pPr algn="just"/>
            <a:r>
              <a:rPr lang="en-US" sz="2000" b="0" i="0" u="none" strike="noStrike" baseline="0" dirty="0">
                <a:latin typeface="Times-Roman"/>
              </a:rPr>
              <a:t>To differentiate between legal inputs and syntax errors, </a:t>
            </a:r>
            <a:r>
              <a:rPr lang="en-US" sz="2000" b="0" i="0" u="none" strike="noStrike" baseline="0" dirty="0">
                <a:solidFill>
                  <a:srgbClr val="0070C0"/>
                </a:solidFill>
                <a:latin typeface="Times-Roman"/>
              </a:rPr>
              <a:t>the parser needs to know which words can appear as the leading symbol after a valid application of rule 4</a:t>
            </a:r>
            <a:r>
              <a:rPr lang="en-US" sz="2000" b="0" i="0" u="none" strike="noStrike" baseline="0" dirty="0">
                <a:latin typeface="Times-Roman"/>
              </a:rPr>
              <a:t>—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Times-Roman"/>
              </a:rPr>
              <a:t>the set of symbols that</a:t>
            </a:r>
          </a:p>
          <a:p>
            <a:pPr algn="just"/>
            <a:r>
              <a:rPr lang="en-US" sz="2000" b="0" i="0" u="none" strike="noStrike" baseline="0" dirty="0">
                <a:solidFill>
                  <a:srgbClr val="FF0000"/>
                </a:solidFill>
                <a:latin typeface="Times-Roman"/>
              </a:rPr>
              <a:t>can </a:t>
            </a:r>
            <a:r>
              <a:rPr lang="en-US" sz="2000" b="1" i="0" u="none" strike="noStrike" baseline="0" dirty="0">
                <a:solidFill>
                  <a:srgbClr val="00B0F0"/>
                </a:solidFill>
                <a:latin typeface="Times-Roman"/>
              </a:rPr>
              <a:t>follow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Times-Roman"/>
              </a:rPr>
              <a:t> an </a:t>
            </a:r>
            <a:r>
              <a:rPr lang="en-US" sz="2000" b="0" i="1" u="none" strike="noStrike" baseline="0" dirty="0">
                <a:solidFill>
                  <a:srgbClr val="FF0000"/>
                </a:solidFill>
                <a:latin typeface="Times-Italic"/>
              </a:rPr>
              <a:t>Expr</a:t>
            </a:r>
            <a:r>
              <a:rPr lang="en-US" sz="2000" baseline="30000" dirty="0">
                <a:solidFill>
                  <a:srgbClr val="FF0000"/>
                </a:solidFill>
                <a:latin typeface="MTSY"/>
              </a:rPr>
              <a:t>1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Times-Roman"/>
              </a:rPr>
              <a:t>.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F38A41-C61D-4DC2-AFC5-3CE2CC567090}"/>
              </a:ext>
            </a:extLst>
          </p:cNvPr>
          <p:cNvSpPr txBox="1"/>
          <p:nvPr/>
        </p:nvSpPr>
        <p:spPr>
          <a:xfrm>
            <a:off x="131334" y="5374891"/>
            <a:ext cx="7547429" cy="120032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400" b="0" i="0" u="none" strike="noStrike" baseline="0" dirty="0">
                <a:latin typeface="Times-Roman"/>
              </a:rPr>
              <a:t>we define the set </a:t>
            </a:r>
            <a:r>
              <a:rPr lang="en-US" sz="2400" b="1" dirty="0">
                <a:solidFill>
                  <a:srgbClr val="FF0000"/>
                </a:solidFill>
                <a:latin typeface="Times-RomanSC"/>
              </a:rPr>
              <a:t>FOLLOW</a:t>
            </a:r>
            <a:r>
              <a:rPr lang="en-US" sz="2400" b="1" i="0" u="none" strike="noStrike" baseline="0" dirty="0">
                <a:solidFill>
                  <a:srgbClr val="FF0000"/>
                </a:solidFill>
                <a:latin typeface="Times-Roman"/>
              </a:rPr>
              <a:t>(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Italic"/>
              </a:rPr>
              <a:t>Expr</a:t>
            </a:r>
            <a:r>
              <a:rPr lang="en-US" sz="2400" b="1" i="1" u="none" strike="noStrike" baseline="30000" dirty="0">
                <a:solidFill>
                  <a:srgbClr val="FF0000"/>
                </a:solidFill>
                <a:latin typeface="Times-Italic"/>
              </a:rPr>
              <a:t>1</a:t>
            </a:r>
            <a:r>
              <a:rPr lang="en-US" sz="2400" b="1" i="0" u="none" strike="noStrike" baseline="0" dirty="0">
                <a:solidFill>
                  <a:srgbClr val="FF0000"/>
                </a:solidFill>
                <a:latin typeface="Times-Roman"/>
              </a:rPr>
              <a:t>) </a:t>
            </a:r>
            <a:r>
              <a:rPr lang="en-US" sz="2400" b="0" i="0" u="none" strike="noStrike" baseline="0" dirty="0">
                <a:latin typeface="Times-Roman"/>
              </a:rPr>
              <a:t>to contain all of the words that can occur to the immediate right of a string derived from </a:t>
            </a:r>
            <a:r>
              <a:rPr lang="en-US" sz="2400" b="0" i="1" u="none" strike="noStrike" baseline="0" dirty="0">
                <a:latin typeface="Times-Italic"/>
              </a:rPr>
              <a:t>Expr</a:t>
            </a:r>
            <a:r>
              <a:rPr lang="en-US" sz="2400" baseline="30000" dirty="0">
                <a:latin typeface="MTSY"/>
              </a:rPr>
              <a:t>1</a:t>
            </a:r>
            <a:r>
              <a:rPr lang="en-US" sz="2400" b="0" i="0" u="none" strike="noStrike" baseline="0" dirty="0">
                <a:latin typeface="MTSY"/>
              </a:rPr>
              <a:t>.</a:t>
            </a:r>
            <a:endParaRPr lang="en-US" sz="2400" dirty="0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A15A3CFF-F3C7-4471-BD79-6BCBEBC65A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3033374"/>
              </p:ext>
            </p:extLst>
          </p:nvPr>
        </p:nvGraphicFramePr>
        <p:xfrm>
          <a:off x="7863106" y="5377243"/>
          <a:ext cx="3907980" cy="14103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51" name="Bitmap Image" r:id="rId5" imgW="2533680" imgH="914400" progId="PBrush">
                  <p:embed/>
                </p:oleObj>
              </mc:Choice>
              <mc:Fallback>
                <p:oleObj name="Bitmap Image" r:id="rId5" imgW="2533680" imgH="914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863106" y="5377243"/>
                        <a:ext cx="3907980" cy="1410399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7008505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230DCF-22AB-472E-A996-9219D149C531}"/>
              </a:ext>
            </a:extLst>
          </p:cNvPr>
          <p:cNvSpPr txBox="1"/>
          <p:nvPr/>
        </p:nvSpPr>
        <p:spPr>
          <a:xfrm>
            <a:off x="2631210" y="0"/>
            <a:ext cx="474081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Transforming a Grammar for Top-Down Parsing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01852D-67C3-495F-9B76-BA0908B35E1C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AD8326-B395-4EC6-8A7E-038A759C50EA}"/>
              </a:ext>
            </a:extLst>
          </p:cNvPr>
          <p:cNvSpPr txBox="1"/>
          <p:nvPr/>
        </p:nvSpPr>
        <p:spPr>
          <a:xfrm>
            <a:off x="7678763" y="30778"/>
            <a:ext cx="2507457" cy="369332"/>
          </a:xfrm>
          <a:prstGeom prst="rect">
            <a:avLst/>
          </a:prstGeom>
          <a:solidFill>
            <a:schemeClr val="bg2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solidFill>
                  <a:srgbClr val="FF0000"/>
                </a:solidFill>
                <a:latin typeface="Myriad-BoldItalic"/>
              </a:rPr>
              <a:t>Backtrack-Free Parsing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76F2F7-FD9B-41D5-B27C-6E596F88F629}"/>
              </a:ext>
            </a:extLst>
          </p:cNvPr>
          <p:cNvSpPr txBox="1"/>
          <p:nvPr/>
        </p:nvSpPr>
        <p:spPr>
          <a:xfrm>
            <a:off x="6168575" y="471460"/>
            <a:ext cx="5921822" cy="36933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b="0" i="0" u="none" strike="noStrike" baseline="0" dirty="0">
                <a:latin typeface="Times-Roman"/>
              </a:rPr>
              <a:t>Thi</a:t>
            </a:r>
            <a:r>
              <a:rPr lang="en-US" dirty="0">
                <a:latin typeface="Times-Roman"/>
              </a:rPr>
              <a:t>s is the </a:t>
            </a:r>
            <a:r>
              <a:rPr lang="en-US" b="0" i="0" u="none" strike="noStrike" baseline="0" dirty="0">
                <a:latin typeface="Times-Roman"/>
              </a:rPr>
              <a:t>algorithm to compute the </a:t>
            </a:r>
            <a:r>
              <a:rPr lang="en-US" b="1" i="0" u="none" strike="noStrike" baseline="0" dirty="0">
                <a:solidFill>
                  <a:srgbClr val="FF0000"/>
                </a:solidFill>
                <a:latin typeface="Times-Roman"/>
              </a:rPr>
              <a:t>FOLLOW</a:t>
            </a:r>
            <a:r>
              <a:rPr lang="en-US" b="0" i="0" u="none" strike="noStrike" baseline="0" dirty="0">
                <a:latin typeface="Times-Roman"/>
              </a:rPr>
              <a:t> set for each nonterminal in a grammar; it assumes the existence of </a:t>
            </a:r>
            <a:r>
              <a:rPr lang="en-US" b="0" i="0" u="none" strike="noStrike" baseline="0" dirty="0">
                <a:latin typeface="Times-RomanSC"/>
              </a:rPr>
              <a:t>first </a:t>
            </a:r>
            <a:r>
              <a:rPr lang="en-US" b="0" i="0" u="none" strike="noStrike" baseline="0" dirty="0">
                <a:latin typeface="Times-Roman"/>
              </a:rPr>
              <a:t>sets. </a:t>
            </a:r>
          </a:p>
          <a:p>
            <a:pPr algn="just"/>
            <a:endParaRPr lang="en-US" dirty="0">
              <a:latin typeface="Times-Roman"/>
            </a:endParaRPr>
          </a:p>
          <a:p>
            <a:pPr algn="just"/>
            <a:r>
              <a:rPr lang="en-US" b="0" i="0" u="none" strike="noStrike" baseline="0" dirty="0">
                <a:latin typeface="Times-Roman"/>
              </a:rPr>
              <a:t>The algorithm initializes each </a:t>
            </a:r>
            <a:r>
              <a:rPr lang="en-US" dirty="0">
                <a:latin typeface="Times-RomanSC"/>
              </a:rPr>
              <a:t>FOLLOW</a:t>
            </a:r>
            <a:r>
              <a:rPr lang="en-US" b="0" i="0" u="none" strike="noStrike" baseline="0" dirty="0">
                <a:latin typeface="Times-RomanSC"/>
              </a:rPr>
              <a:t> </a:t>
            </a:r>
            <a:r>
              <a:rPr lang="en-US" b="0" i="0" u="none" strike="noStrike" baseline="0" dirty="0">
                <a:latin typeface="Times-Roman"/>
              </a:rPr>
              <a:t>set to the empty set and then iterates over the productions, computing the contribution of the partial suffixes to the </a:t>
            </a:r>
            <a:r>
              <a:rPr lang="en-US" dirty="0">
                <a:latin typeface="Times-RomanSC"/>
              </a:rPr>
              <a:t>FOLLOW</a:t>
            </a:r>
            <a:r>
              <a:rPr lang="en-US" b="0" i="0" u="none" strike="noStrike" baseline="0" dirty="0">
                <a:latin typeface="Times-RomanSC"/>
              </a:rPr>
              <a:t> </a:t>
            </a:r>
            <a:r>
              <a:rPr lang="en-US" b="0" i="0" u="none" strike="noStrike" baseline="0" dirty="0">
                <a:latin typeface="Times-Roman"/>
              </a:rPr>
              <a:t>set of each symbol in each right-hand side. </a:t>
            </a:r>
          </a:p>
          <a:p>
            <a:pPr algn="just"/>
            <a:endParaRPr lang="en-US" dirty="0">
              <a:latin typeface="Times-Roman"/>
            </a:endParaRPr>
          </a:p>
          <a:p>
            <a:pPr algn="just"/>
            <a:r>
              <a:rPr lang="en-US" b="0" i="0" u="none" strike="noStrike" baseline="0" dirty="0">
                <a:latin typeface="Times-Roman"/>
              </a:rPr>
              <a:t>The algorithm halts when it reaches a fixed point. </a:t>
            </a:r>
          </a:p>
          <a:p>
            <a:pPr algn="just"/>
            <a:endParaRPr lang="en-US" dirty="0">
              <a:latin typeface="Times-Roman"/>
            </a:endParaRPr>
          </a:p>
          <a:p>
            <a:pPr algn="just"/>
            <a:r>
              <a:rPr lang="en-US" b="0" i="0" u="none" strike="noStrike" baseline="0" dirty="0">
                <a:latin typeface="Times-Roman"/>
              </a:rPr>
              <a:t>For the right-recursive expression grammar, the algorithm produces:</a:t>
            </a:r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20A4649-2A09-4794-BEC6-1DBA473954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3401525"/>
              </p:ext>
            </p:extLst>
          </p:nvPr>
        </p:nvGraphicFramePr>
        <p:xfrm>
          <a:off x="101603" y="400111"/>
          <a:ext cx="5994397" cy="64578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50" name="Bitmap Image" r:id="rId3" imgW="4286160" imgH="3886200" progId="PBrush">
                  <p:embed/>
                </p:oleObj>
              </mc:Choice>
              <mc:Fallback>
                <p:oleObj name="Bitmap Image" r:id="rId3" imgW="4286160" imgH="3886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1603" y="400111"/>
                        <a:ext cx="5994397" cy="6457890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D97B64F-BDFC-4D4A-A084-79060AD9BC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4496632"/>
              </p:ext>
            </p:extLst>
          </p:nvPr>
        </p:nvGraphicFramePr>
        <p:xfrm>
          <a:off x="6168575" y="4319774"/>
          <a:ext cx="5892796" cy="15197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51" name="Bitmap Image" r:id="rId5" imgW="4533840" imgH="657360" progId="PBrush">
                  <p:embed/>
                </p:oleObj>
              </mc:Choice>
              <mc:Fallback>
                <p:oleObj name="Bitmap Image" r:id="rId5" imgW="4533840" imgH="657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168575" y="4319774"/>
                        <a:ext cx="5892796" cy="1519796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D4FC6B23-5A85-47D3-B064-D4BCE9518B6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0728470"/>
              </p:ext>
            </p:extLst>
          </p:nvPr>
        </p:nvGraphicFramePr>
        <p:xfrm>
          <a:off x="2564341" y="400110"/>
          <a:ext cx="3531659" cy="13561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52" name="Bitmap Image" r:id="rId7" imgW="4095720" imgH="1533600" progId="PBrush">
                  <p:embed/>
                </p:oleObj>
              </mc:Choice>
              <mc:Fallback>
                <p:oleObj name="Bitmap Image" r:id="rId7" imgW="4095720" imgH="153360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DC07314E-8C25-423F-B8E3-902F06A7482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64341" y="400110"/>
                        <a:ext cx="3531659" cy="1356119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D9F76A27-B539-42B2-9F60-313CAB2577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7557158"/>
              </p:ext>
            </p:extLst>
          </p:nvPr>
        </p:nvGraphicFramePr>
        <p:xfrm>
          <a:off x="5156547" y="5766117"/>
          <a:ext cx="7035453" cy="10611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53" name="Bitmap Image" r:id="rId9" imgW="4105440" imgH="638280" progId="PBrush">
                  <p:embed/>
                </p:oleObj>
              </mc:Choice>
              <mc:Fallback>
                <p:oleObj name="Bitmap Image" r:id="rId9" imgW="4105440" imgH="63828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303A9A06-1632-441E-87ED-55E3E580F6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156547" y="5766117"/>
                        <a:ext cx="7035453" cy="106110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489830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230DCF-22AB-472E-A996-9219D149C531}"/>
              </a:ext>
            </a:extLst>
          </p:cNvPr>
          <p:cNvSpPr txBox="1"/>
          <p:nvPr/>
        </p:nvSpPr>
        <p:spPr>
          <a:xfrm>
            <a:off x="2631210" y="0"/>
            <a:ext cx="474081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Transforming a Grammar for Top-Down Parsing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01852D-67C3-495F-9B76-BA0908B35E1C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AD8326-B395-4EC6-8A7E-038A759C50EA}"/>
              </a:ext>
            </a:extLst>
          </p:cNvPr>
          <p:cNvSpPr txBox="1"/>
          <p:nvPr/>
        </p:nvSpPr>
        <p:spPr>
          <a:xfrm>
            <a:off x="7678763" y="30778"/>
            <a:ext cx="2507457" cy="369332"/>
          </a:xfrm>
          <a:prstGeom prst="rect">
            <a:avLst/>
          </a:prstGeom>
          <a:solidFill>
            <a:schemeClr val="bg2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solidFill>
                  <a:srgbClr val="FF0000"/>
                </a:solidFill>
                <a:latin typeface="Myriad-BoldItalic"/>
              </a:rPr>
              <a:t>Backtrack-Free Parsing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DAD9865-F09C-4CC7-A7DF-F7CF71628A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2232645"/>
              </p:ext>
            </p:extLst>
          </p:nvPr>
        </p:nvGraphicFramePr>
        <p:xfrm>
          <a:off x="140455" y="559767"/>
          <a:ext cx="5043605" cy="19366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192" name="Bitmap Image" r:id="rId3" imgW="4095720" imgH="1533600" progId="PBrush">
                  <p:embed/>
                </p:oleObj>
              </mc:Choice>
              <mc:Fallback>
                <p:oleObj name="Bitmap Image" r:id="rId3" imgW="4095720" imgH="153360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D4FC6B23-5A85-47D3-B064-D4BCE9518B6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0455" y="559767"/>
                        <a:ext cx="5043605" cy="1936690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A0F445A9-2EAB-4E36-971C-B30E995FAE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7314710"/>
              </p:ext>
            </p:extLst>
          </p:nvPr>
        </p:nvGraphicFramePr>
        <p:xfrm>
          <a:off x="5428343" y="567806"/>
          <a:ext cx="5892796" cy="10170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193" name="Bitmap Image" r:id="rId5" imgW="4533840" imgH="657360" progId="PBrush">
                  <p:embed/>
                </p:oleObj>
              </mc:Choice>
              <mc:Fallback>
                <p:oleObj name="Bitmap Image" r:id="rId5" imgW="4533840" imgH="65736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DD97B64F-BDFC-4D4A-A084-79060AD9BCC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28343" y="567806"/>
                        <a:ext cx="5892796" cy="1017043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AE41D19-834B-42D8-8A64-F9F588135DF3}"/>
              </a:ext>
            </a:extLst>
          </p:cNvPr>
          <p:cNvSpPr txBox="1"/>
          <p:nvPr/>
        </p:nvSpPr>
        <p:spPr>
          <a:xfrm>
            <a:off x="540659" y="2686892"/>
            <a:ext cx="10664370" cy="2862322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sz="2000" b="0" i="0" u="none" strike="noStrike" baseline="0" dirty="0">
                <a:latin typeface="Times-Roman"/>
              </a:rPr>
              <a:t>The parser can use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FOLLOW(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Italic"/>
              </a:rPr>
              <a:t>Expr</a:t>
            </a:r>
            <a:r>
              <a:rPr lang="en-US" sz="2000" b="1" i="1" u="none" strike="noStrike" baseline="30000" dirty="0">
                <a:solidFill>
                  <a:srgbClr val="FF0000"/>
                </a:solidFill>
                <a:latin typeface="Times-Italic"/>
              </a:rPr>
              <a:t>1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) </a:t>
            </a:r>
            <a:r>
              <a:rPr lang="en-US" sz="2000" b="0" i="0" u="none" strike="noStrike" baseline="0" dirty="0">
                <a:latin typeface="Times-Roman"/>
              </a:rPr>
              <a:t>when it tries to expand an </a:t>
            </a:r>
            <a:r>
              <a:rPr lang="en-US" sz="2000" b="0" i="1" u="none" strike="noStrike" baseline="0" dirty="0">
                <a:latin typeface="Times-Italic"/>
              </a:rPr>
              <a:t>Expr</a:t>
            </a:r>
            <a:r>
              <a:rPr lang="en-US" sz="2000" b="0" i="1" u="none" strike="noStrike" baseline="30000" dirty="0">
                <a:latin typeface="Times-Italic"/>
              </a:rPr>
              <a:t>1</a:t>
            </a:r>
            <a:r>
              <a:rPr lang="en-US" sz="2000" dirty="0">
                <a:latin typeface="MTSY"/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b="0" i="0" u="none" strike="noStrike" baseline="0" dirty="0">
              <a:latin typeface="MTSY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If the lookahead symbol is </a:t>
            </a:r>
            <a:r>
              <a:rPr lang="en-US" sz="2000" b="0" i="0" u="none" strike="noStrike" baseline="0" dirty="0">
                <a:latin typeface="LetterGothic"/>
              </a:rPr>
              <a:t>+</a:t>
            </a:r>
            <a:r>
              <a:rPr lang="en-US" sz="2000" b="0" i="0" u="none" strike="noStrike" baseline="0" dirty="0">
                <a:latin typeface="Times-Roman"/>
              </a:rPr>
              <a:t>, it applies rule 2.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If the lookahead symbol is </a:t>
            </a:r>
            <a:r>
              <a:rPr lang="en-US" sz="2000" b="0" i="0" u="none" strike="noStrike" baseline="0" dirty="0">
                <a:latin typeface="LetterGothic"/>
              </a:rPr>
              <a:t>-</a:t>
            </a:r>
            <a:r>
              <a:rPr lang="en-US" sz="2000" b="0" i="0" u="none" strike="noStrike" baseline="0" dirty="0">
                <a:latin typeface="Times-Roman"/>
              </a:rPr>
              <a:t>, it applies rule 3.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If the lookahead symbol is in </a:t>
            </a:r>
            <a:r>
              <a:rPr lang="en-US" sz="2000" dirty="0">
                <a:solidFill>
                  <a:srgbClr val="FF0000"/>
                </a:solidFill>
                <a:latin typeface="Times-RomanSC"/>
              </a:rPr>
              <a:t>FOLLOW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Times-Roman"/>
              </a:rPr>
              <a:t>(</a:t>
            </a:r>
            <a:r>
              <a:rPr lang="en-US" sz="2000" b="0" i="1" u="none" strike="noStrike" baseline="0" dirty="0">
                <a:solidFill>
                  <a:srgbClr val="FF0000"/>
                </a:solidFill>
                <a:latin typeface="Times-Italic"/>
              </a:rPr>
              <a:t>Expr</a:t>
            </a:r>
            <a:r>
              <a:rPr lang="en-US" sz="2000" b="0" i="1" u="none" strike="noStrike" baseline="30000" dirty="0">
                <a:solidFill>
                  <a:srgbClr val="FF0000"/>
                </a:solidFill>
                <a:latin typeface="Times-Italic"/>
              </a:rPr>
              <a:t>1</a:t>
            </a:r>
            <a:r>
              <a:rPr lang="en-US" sz="2000" b="0" i="0" u="none" strike="noStrike" baseline="0" dirty="0">
                <a:solidFill>
                  <a:srgbClr val="FF0000"/>
                </a:solidFill>
                <a:latin typeface="Times-Roman"/>
              </a:rPr>
              <a:t>)</a:t>
            </a:r>
            <a:r>
              <a:rPr lang="en-US" sz="2000" b="0" i="0" u="none" strike="noStrike" baseline="0" dirty="0">
                <a:latin typeface="Times-Roman"/>
              </a:rPr>
              <a:t>, which contains </a:t>
            </a:r>
            <a:r>
              <a:rPr lang="en-US" sz="2000" b="1" i="1" u="none" strike="noStrike" baseline="0" dirty="0" err="1">
                <a:solidFill>
                  <a:srgbClr val="0070C0"/>
                </a:solidFill>
                <a:latin typeface="LetterGothic"/>
              </a:rPr>
              <a:t>eof</a:t>
            </a:r>
            <a:r>
              <a:rPr lang="en-US" sz="2000" b="0" i="0" u="none" strike="noStrike" baseline="0" dirty="0">
                <a:latin typeface="LetterGothi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and </a:t>
            </a:r>
            <a:r>
              <a:rPr lang="en-US" sz="2000" b="1" i="1" dirty="0">
                <a:solidFill>
                  <a:srgbClr val="0070C0"/>
                </a:solidFill>
                <a:latin typeface="LetterGothic"/>
              </a:rPr>
              <a:t>)</a:t>
            </a:r>
            <a:r>
              <a:rPr lang="en-US" sz="2000" b="0" i="0" u="none" strike="noStrike" baseline="0" dirty="0">
                <a:latin typeface="Times-Roman"/>
              </a:rPr>
              <a:t>, it applies rule 4.</a:t>
            </a:r>
          </a:p>
          <a:p>
            <a:pPr lvl="1"/>
            <a:r>
              <a:rPr lang="en-US" sz="2000" b="0" i="0" u="none" strike="noStrike" baseline="0" dirty="0">
                <a:latin typeface="Times-Roman"/>
              </a:rPr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Any other symbol causes a syntax error.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93380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7AD6D4-4CA4-4478-8D8D-3C1D8F7D26BA}"/>
              </a:ext>
            </a:extLst>
          </p:cNvPr>
          <p:cNvSpPr txBox="1"/>
          <p:nvPr/>
        </p:nvSpPr>
        <p:spPr>
          <a:xfrm>
            <a:off x="0" y="0"/>
            <a:ext cx="1777794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Introduction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8A2AB6-6FFA-469E-A1BF-441A6051C31C}"/>
              </a:ext>
            </a:extLst>
          </p:cNvPr>
          <p:cNvSpPr txBox="1"/>
          <p:nvPr/>
        </p:nvSpPr>
        <p:spPr>
          <a:xfrm>
            <a:off x="647700" y="577334"/>
            <a:ext cx="10858500" cy="34163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Parsing algorithms fall into two general categories.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914400" lvl="1" indent="-457200" algn="just">
              <a:buFont typeface="+mj-lt"/>
              <a:buAutoNum type="arabicPeriod"/>
            </a:pP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Top-down parsers </a:t>
            </a:r>
            <a:r>
              <a:rPr lang="en-US" sz="2400" b="0" i="0" u="none" strike="noStrike" baseline="0" dirty="0">
                <a:latin typeface="Times-Roman"/>
              </a:rPr>
              <a:t>try to match the input stream against the productions of the grammar by predicting the next word (at each point).</a:t>
            </a:r>
            <a:endParaRPr lang="en-US" sz="2400" dirty="0">
              <a:latin typeface="Times-Roman"/>
            </a:endParaRPr>
          </a:p>
          <a:p>
            <a:pPr marL="914400" lvl="1" indent="-457200" algn="just">
              <a:buFont typeface="+mj-lt"/>
              <a:buAutoNum type="arabicPeriod"/>
            </a:pPr>
            <a:endParaRPr lang="en-US" sz="2400" dirty="0"/>
          </a:p>
          <a:p>
            <a:pPr marL="914400" lvl="1" indent="-457200" algn="just">
              <a:buFont typeface="+mj-lt"/>
              <a:buAutoNum type="arabicPeriod"/>
            </a:pPr>
            <a:endParaRPr lang="en-US" sz="2400" dirty="0"/>
          </a:p>
          <a:p>
            <a:pPr marL="914400" lvl="1" indent="-457200" algn="just">
              <a:buFont typeface="+mj-lt"/>
              <a:buAutoNum type="arabicPeriod"/>
            </a:pP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Bottom-up parsers </a:t>
            </a:r>
            <a:r>
              <a:rPr lang="en-US" sz="2400" b="0" i="0" u="none" strike="noStrike" baseline="0" dirty="0">
                <a:latin typeface="Times-Roman"/>
              </a:rPr>
              <a:t>work from low-level detail—the actual sequence of words—and accumulate context until the derivation is apparent.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015226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230DCF-22AB-472E-A996-9219D149C531}"/>
              </a:ext>
            </a:extLst>
          </p:cNvPr>
          <p:cNvSpPr txBox="1"/>
          <p:nvPr/>
        </p:nvSpPr>
        <p:spPr>
          <a:xfrm>
            <a:off x="2631210" y="0"/>
            <a:ext cx="474081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Transforming a Grammar for Top-Down Parsing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01852D-67C3-495F-9B76-BA0908B35E1C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AD8326-B395-4EC6-8A7E-038A759C50EA}"/>
              </a:ext>
            </a:extLst>
          </p:cNvPr>
          <p:cNvSpPr txBox="1"/>
          <p:nvPr/>
        </p:nvSpPr>
        <p:spPr>
          <a:xfrm>
            <a:off x="7678763" y="30778"/>
            <a:ext cx="3392511" cy="369332"/>
          </a:xfrm>
          <a:prstGeom prst="rect">
            <a:avLst/>
          </a:prstGeom>
          <a:solidFill>
            <a:schemeClr val="bg2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solidFill>
                  <a:srgbClr val="FF0000"/>
                </a:solidFill>
                <a:latin typeface="Myriad-BoldItalic"/>
              </a:rPr>
              <a:t>Another procedure for FIRST(X)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BE526E-430A-48D5-99A9-2A3FE883B646}"/>
              </a:ext>
            </a:extLst>
          </p:cNvPr>
          <p:cNvSpPr txBox="1"/>
          <p:nvPr/>
        </p:nvSpPr>
        <p:spPr>
          <a:xfrm>
            <a:off x="194751" y="515930"/>
            <a:ext cx="7484012" cy="621708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b="1" i="0" dirty="0">
                <a:solidFill>
                  <a:srgbClr val="000000"/>
                </a:solidFill>
                <a:effectLst/>
                <a:latin typeface="Nunito"/>
              </a:rPr>
              <a:t>If X is Grammar Symbol, then </a:t>
            </a:r>
            <a:r>
              <a:rPr lang="en-US" sz="2400" b="1" i="0" dirty="0">
                <a:solidFill>
                  <a:srgbClr val="FF0000"/>
                </a:solidFill>
                <a:effectLst/>
                <a:latin typeface="Nunito"/>
              </a:rPr>
              <a:t>First (</a:t>
            </a:r>
            <a:r>
              <a:rPr lang="en-US" sz="2400" b="1" dirty="0">
                <a:solidFill>
                  <a:srgbClr val="FF0000"/>
                </a:solidFill>
                <a:latin typeface="Nunito"/>
              </a:rPr>
              <a:t>X) </a:t>
            </a:r>
            <a:r>
              <a:rPr lang="en-US" b="1" i="0" dirty="0">
                <a:solidFill>
                  <a:srgbClr val="000000"/>
                </a:solidFill>
                <a:effectLst/>
                <a:latin typeface="Nunito"/>
              </a:rPr>
              <a:t>will be	</a:t>
            </a:r>
            <a:endParaRPr lang="en-US" dirty="0">
              <a:solidFill>
                <a:srgbClr val="000000"/>
              </a:solidFill>
              <a:latin typeface="Nunito"/>
            </a:endParaRPr>
          </a:p>
          <a:p>
            <a:pPr marL="342900" indent="-342900" algn="just">
              <a:buAutoNum type="arabicParenBoth"/>
            </a:pP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If X is a terminal symbol, then FIRST(X) = {X}</a:t>
            </a:r>
          </a:p>
          <a:p>
            <a:pPr marL="342900" indent="-342900" algn="just">
              <a:buAutoNum type="arabicParenBoth"/>
            </a:pP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If X → ε, then FIRST(X) = {ε}</a:t>
            </a:r>
          </a:p>
          <a:p>
            <a:pPr marL="342900" indent="-342900" algn="just">
              <a:buAutoNum type="arabicParenBoth"/>
            </a:pP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If X is non-terminal &amp; X → a α, then FIRST (X) = {a}</a:t>
            </a:r>
          </a:p>
          <a:p>
            <a:pPr marL="342900" indent="-342900" algn="just">
              <a:buAutoNum type="arabicParenBoth"/>
            </a:pP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If X → 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1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, 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2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, 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3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, then FIRST (X) will be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>
              <a:solidFill>
                <a:srgbClr val="000000"/>
              </a:solidFill>
              <a:latin typeface="Nunito"/>
            </a:endParaRPr>
          </a:p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(4.a) If Y1 is terminal, then</a:t>
            </a:r>
          </a:p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      FIRST (X) = {Y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1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}</a:t>
            </a:r>
          </a:p>
          <a:p>
            <a:pPr algn="just"/>
            <a:endParaRPr lang="en-US" b="0" i="0" dirty="0">
              <a:solidFill>
                <a:srgbClr val="000000"/>
              </a:solidFill>
              <a:effectLst/>
              <a:latin typeface="Nunito"/>
            </a:endParaRPr>
          </a:p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(4.b) If 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1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 is Non-terminal and</a:t>
            </a:r>
          </a:p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      If FIRST (Y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1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) does not contain ε then, FIRST (X) = FIRST(Y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1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)</a:t>
            </a:r>
          </a:p>
          <a:p>
            <a:pPr algn="just"/>
            <a:endParaRPr lang="en-US" b="0" i="0" dirty="0">
              <a:solidFill>
                <a:srgbClr val="000000"/>
              </a:solidFill>
              <a:effectLst/>
              <a:latin typeface="Nunito"/>
            </a:endParaRPr>
          </a:p>
          <a:p>
            <a:pPr algn="just"/>
            <a:r>
              <a:rPr lang="en-US" b="0" i="0">
                <a:solidFill>
                  <a:srgbClr val="000000"/>
                </a:solidFill>
                <a:effectLst/>
                <a:latin typeface="Nunito"/>
              </a:rPr>
              <a:t>(4.c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) If FIRST (Y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1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) contains ε, then.</a:t>
            </a:r>
          </a:p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     FIRST (X) =  FIRST(Y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1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) − {ε} ∪ FIRST(Y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2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, 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3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)</a:t>
            </a:r>
          </a:p>
          <a:p>
            <a:pPr algn="just"/>
            <a:endParaRPr lang="en-US" b="0" i="0" dirty="0">
              <a:solidFill>
                <a:srgbClr val="000000"/>
              </a:solidFill>
              <a:effectLst/>
              <a:latin typeface="Nunito"/>
            </a:endParaRPr>
          </a:p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Similarly, FIRST (Y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2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, 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3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) = {Y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2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}, If 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2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 is terminal otherwise</a:t>
            </a:r>
          </a:p>
          <a:p>
            <a:pPr algn="just"/>
            <a:r>
              <a:rPr lang="en-US" dirty="0">
                <a:solidFill>
                  <a:srgbClr val="000000"/>
                </a:solidFill>
                <a:latin typeface="Nunito"/>
              </a:rPr>
              <a:t>                 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if 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2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 is Non-terminal then</a:t>
            </a:r>
          </a:p>
          <a:p>
            <a:pPr algn="just"/>
            <a:r>
              <a:rPr lang="en-US" dirty="0">
                <a:solidFill>
                  <a:srgbClr val="000000"/>
                </a:solidFill>
                <a:latin typeface="Nunito"/>
              </a:rPr>
              <a:t>                           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FIRST (Y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2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, 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3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) = FIRST (Y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2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), if FIRST (Y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2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) does not contain ε.</a:t>
            </a:r>
          </a:p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                 If FIRST (Y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2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) contain ε, then</a:t>
            </a:r>
          </a:p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                           FIRST (Y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2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, 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3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) = FIRST (Y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2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) − {ε} ∪ FIRST (Y</a:t>
            </a:r>
            <a:r>
              <a:rPr lang="en-US" b="0" i="0" baseline="-25000" dirty="0">
                <a:solidFill>
                  <a:srgbClr val="000000"/>
                </a:solidFill>
                <a:effectLst/>
                <a:latin typeface="Nunito"/>
              </a:rPr>
              <a:t>3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)</a:t>
            </a:r>
          </a:p>
          <a:p>
            <a:pPr algn="just"/>
            <a:endParaRPr lang="en-US" b="0" i="0" dirty="0">
              <a:solidFill>
                <a:srgbClr val="000000"/>
              </a:solidFill>
              <a:effectLst/>
              <a:latin typeface="Nunito"/>
            </a:endParaRPr>
          </a:p>
          <a:p>
            <a:pPr algn="just"/>
            <a:r>
              <a:rPr lang="en-US" sz="1400" b="0" i="0" dirty="0">
                <a:solidFill>
                  <a:srgbClr val="000000"/>
                </a:solidFill>
                <a:effectLst/>
                <a:latin typeface="Nunito"/>
              </a:rPr>
              <a:t>Similarly, this method will be repeated for further Grammar symbols, i.e., for Y</a:t>
            </a:r>
            <a:r>
              <a:rPr lang="en-US" sz="1400" b="0" i="0" baseline="-25000" dirty="0">
                <a:solidFill>
                  <a:srgbClr val="000000"/>
                </a:solidFill>
                <a:effectLst/>
                <a:latin typeface="Nunito"/>
              </a:rPr>
              <a:t>4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Nunito"/>
              </a:rPr>
              <a:t>, Y</a:t>
            </a:r>
            <a:r>
              <a:rPr lang="en-US" sz="1400" b="0" i="0" baseline="-25000" dirty="0">
                <a:solidFill>
                  <a:srgbClr val="000000"/>
                </a:solidFill>
                <a:effectLst/>
                <a:latin typeface="Nunito"/>
              </a:rPr>
              <a:t>5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Nunito"/>
              </a:rPr>
              <a:t>, Y</a:t>
            </a:r>
            <a:r>
              <a:rPr lang="en-US" sz="1400" b="0" i="0" baseline="-25000" dirty="0">
                <a:solidFill>
                  <a:srgbClr val="000000"/>
                </a:solidFill>
                <a:effectLst/>
                <a:latin typeface="Nunito"/>
              </a:rPr>
              <a:t>6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Nunito"/>
              </a:rPr>
              <a:t> … . Y</a:t>
            </a:r>
            <a:r>
              <a:rPr lang="en-US" sz="1400" b="0" i="0" baseline="-25000" dirty="0">
                <a:solidFill>
                  <a:srgbClr val="000000"/>
                </a:solidFill>
                <a:effectLst/>
                <a:latin typeface="Nunito"/>
              </a:rPr>
              <a:t>K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Nunito"/>
              </a:rPr>
              <a:t>.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BBE3BE5-95CA-49A7-A6D7-E30E14848B0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9684037"/>
              </p:ext>
            </p:extLst>
          </p:nvPr>
        </p:nvGraphicFramePr>
        <p:xfrm>
          <a:off x="7821856" y="1483824"/>
          <a:ext cx="4175391" cy="24496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22" name="Bitmap Image" r:id="rId3" imgW="4095720" imgH="1533600" progId="PBrush">
                  <p:embed/>
                </p:oleObj>
              </mc:Choice>
              <mc:Fallback>
                <p:oleObj name="Bitmap Image" r:id="rId3" imgW="4095720" imgH="1533600" progId="PBrush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064A7E94-3E52-4927-BC2F-DC48FB5D1C9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21856" y="1483824"/>
                        <a:ext cx="4175391" cy="2449641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54D1AFE5-493F-43E6-AD7D-7359C33822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6842791"/>
              </p:ext>
            </p:extLst>
          </p:nvPr>
        </p:nvGraphicFramePr>
        <p:xfrm>
          <a:off x="7821856" y="3995652"/>
          <a:ext cx="4175391" cy="13209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23" name="Bitmap Image" r:id="rId5" imgW="3352680" imgH="666720" progId="PBrush">
                  <p:embed/>
                </p:oleObj>
              </mc:Choice>
              <mc:Fallback>
                <p:oleObj name="Bitmap Image" r:id="rId5" imgW="3352680" imgH="666720" progId="PBrush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DBE780ED-0723-4170-B3FD-8F983E5C8A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821856" y="3995652"/>
                        <a:ext cx="4175391" cy="1320974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CBEB1EDC-7593-4E90-9C4F-56AD763C43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1022399"/>
              </p:ext>
            </p:extLst>
          </p:nvPr>
        </p:nvGraphicFramePr>
        <p:xfrm>
          <a:off x="7821856" y="5441000"/>
          <a:ext cx="4175391" cy="13209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24" name="Bitmap Image" r:id="rId7" imgW="4105440" imgH="638280" progId="PBrush">
                  <p:embed/>
                </p:oleObj>
              </mc:Choice>
              <mc:Fallback>
                <p:oleObj name="Bitmap Image" r:id="rId7" imgW="4105440" imgH="63828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303A9A06-1632-441E-87ED-55E3E580F6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821856" y="5441000"/>
                        <a:ext cx="4175391" cy="1320974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6CF98101-CA62-4029-8037-3A78E3558A82}"/>
              </a:ext>
            </a:extLst>
          </p:cNvPr>
          <p:cNvSpPr txBox="1"/>
          <p:nvPr/>
        </p:nvSpPr>
        <p:spPr>
          <a:xfrm>
            <a:off x="5711484" y="462297"/>
            <a:ext cx="6285763" cy="9233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b="1" i="0" dirty="0">
                <a:solidFill>
                  <a:srgbClr val="000000"/>
                </a:solidFill>
                <a:effectLst/>
                <a:latin typeface="Nunito"/>
              </a:rPr>
              <a:t>FIRST (α) 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is defined as the collection of terminal symbols which are the first letters of strings derived from α.</a:t>
            </a:r>
          </a:p>
          <a:p>
            <a:pPr algn="just"/>
            <a:r>
              <a:rPr lang="en-US" b="1" i="0" dirty="0">
                <a:solidFill>
                  <a:srgbClr val="FF0000"/>
                </a:solidFill>
                <a:effectLst/>
                <a:latin typeface="Nunito"/>
              </a:rPr>
              <a:t>FIRST (α) = {α |α →∗ αβ for some string β }</a:t>
            </a:r>
          </a:p>
        </p:txBody>
      </p:sp>
    </p:spTree>
    <p:extLst>
      <p:ext uri="{BB962C8B-B14F-4D97-AF65-F5344CB8AC3E}">
        <p14:creationId xmlns:p14="http://schemas.microsoft.com/office/powerpoint/2010/main" val="201817438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230DCF-22AB-472E-A996-9219D149C531}"/>
              </a:ext>
            </a:extLst>
          </p:cNvPr>
          <p:cNvSpPr txBox="1"/>
          <p:nvPr/>
        </p:nvSpPr>
        <p:spPr>
          <a:xfrm>
            <a:off x="2631210" y="0"/>
            <a:ext cx="474081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Transforming a Grammar for Top-Down Parsing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01852D-67C3-495F-9B76-BA0908B35E1C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AD8326-B395-4EC6-8A7E-038A759C50EA}"/>
              </a:ext>
            </a:extLst>
          </p:cNvPr>
          <p:cNvSpPr txBox="1"/>
          <p:nvPr/>
        </p:nvSpPr>
        <p:spPr>
          <a:xfrm>
            <a:off x="7678763" y="30778"/>
            <a:ext cx="3462849" cy="369332"/>
          </a:xfrm>
          <a:prstGeom prst="rect">
            <a:avLst/>
          </a:prstGeom>
          <a:solidFill>
            <a:schemeClr val="bg2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solidFill>
                  <a:srgbClr val="FF0000"/>
                </a:solidFill>
                <a:latin typeface="Myriad-BoldItalic"/>
              </a:rPr>
              <a:t>Another procedure for FOLLOW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732461-1131-46A7-ABCF-3940F362FD33}"/>
              </a:ext>
            </a:extLst>
          </p:cNvPr>
          <p:cNvSpPr txBox="1"/>
          <p:nvPr/>
        </p:nvSpPr>
        <p:spPr>
          <a:xfrm>
            <a:off x="506436" y="565276"/>
            <a:ext cx="10761785" cy="70788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solidFill>
                  <a:srgbClr val="000000"/>
                </a:solidFill>
                <a:effectLst/>
                <a:latin typeface="Nunito"/>
              </a:rPr>
              <a:t>Follow (A) is defined as the collection of terminal symbols that occur directly to the right of A.</a:t>
            </a:r>
            <a:endParaRPr lang="en-US" sz="2000" b="0" i="0" dirty="0">
              <a:solidFill>
                <a:srgbClr val="000000"/>
              </a:solidFill>
              <a:effectLst/>
              <a:latin typeface="Nunito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Nunito"/>
              </a:rPr>
              <a:t>FOLLOW(A) = {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Nunito"/>
              </a:rPr>
              <a:t>a|S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Nunito"/>
              </a:rPr>
              <a:t> ⇒* αAaβ where α, β can be any strings}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A87760-9FB2-44E2-BD89-537A1958476D}"/>
              </a:ext>
            </a:extLst>
          </p:cNvPr>
          <p:cNvSpPr txBox="1"/>
          <p:nvPr/>
        </p:nvSpPr>
        <p:spPr>
          <a:xfrm>
            <a:off x="225083" y="1469106"/>
            <a:ext cx="7338151" cy="430887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000" b="1" i="0" dirty="0">
                <a:solidFill>
                  <a:srgbClr val="000000"/>
                </a:solidFill>
                <a:effectLst/>
                <a:latin typeface="Nunito"/>
              </a:rPr>
              <a:t>Rules to find FOLLOW</a:t>
            </a:r>
            <a:endParaRPr lang="en-US" sz="2000" b="0" i="0" dirty="0">
              <a:solidFill>
                <a:srgbClr val="000000"/>
              </a:solidFill>
              <a:effectLst/>
              <a:latin typeface="Nunito"/>
            </a:endParaRPr>
          </a:p>
          <a:p>
            <a:pPr lvl="1" algn="just"/>
            <a:r>
              <a:rPr lang="en-US" sz="2000" b="1" i="0" dirty="0">
                <a:solidFill>
                  <a:srgbClr val="FF0000"/>
                </a:solidFill>
                <a:effectLst/>
                <a:latin typeface="Nunito"/>
              </a:rPr>
              <a:t>(1) 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Nunito"/>
              </a:rPr>
              <a:t>If S is the start symbol, FOLLOW (S) ={$}</a:t>
            </a:r>
          </a:p>
          <a:p>
            <a:pPr lvl="1" algn="just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000000"/>
              </a:solidFill>
              <a:effectLst/>
              <a:latin typeface="Nunito"/>
            </a:endParaRPr>
          </a:p>
          <a:p>
            <a:pPr lvl="1" algn="just"/>
            <a:r>
              <a:rPr lang="en-US" sz="2000" b="1" dirty="0">
                <a:solidFill>
                  <a:srgbClr val="FF0000"/>
                </a:solidFill>
                <a:latin typeface="Nunito"/>
              </a:rPr>
              <a:t>(2) 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Nunito"/>
              </a:rPr>
              <a:t>If production is of form A → α B β, β ≠ ε.</a:t>
            </a:r>
          </a:p>
          <a:p>
            <a:pPr lvl="1" algn="just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000000"/>
              </a:solidFill>
              <a:effectLst/>
              <a:latin typeface="Nunito"/>
            </a:endParaRPr>
          </a:p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       (2.a) If FIRST (β) does not contain ε then, FOLLOW (B) = {FIRST (β)}</a:t>
            </a:r>
          </a:p>
          <a:p>
            <a:pPr algn="ctr"/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Or</a:t>
            </a:r>
          </a:p>
          <a:p>
            <a:pPr algn="just"/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       (2.b) If FIRST (β) contains ε (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Nunito"/>
              </a:rPr>
              <a:t>i</a:t>
            </a:r>
            <a:r>
              <a:rPr lang="en-US" b="0" i="0" dirty="0">
                <a:solidFill>
                  <a:srgbClr val="000000"/>
                </a:solidFill>
                <a:effectLst/>
                <a:latin typeface="Nunito"/>
              </a:rPr>
              <a:t>. e. , β ⇒* ε), then</a:t>
            </a:r>
          </a:p>
          <a:p>
            <a:pPr algn="just"/>
            <a:endParaRPr lang="en-US" sz="2000" b="0" i="0" dirty="0">
              <a:solidFill>
                <a:srgbClr val="000000"/>
              </a:solidFill>
              <a:effectLst/>
              <a:latin typeface="Nunito"/>
            </a:endParaRPr>
          </a:p>
          <a:p>
            <a:pPr algn="just"/>
            <a:r>
              <a:rPr lang="en-US" sz="2000" b="0" i="0" dirty="0">
                <a:solidFill>
                  <a:srgbClr val="000000"/>
                </a:solidFill>
                <a:effectLst/>
                <a:latin typeface="Nunito"/>
              </a:rPr>
              <a:t>        FOLLOW (B) = FIRST (β) − {ε} ∪ FOLLOW (A)</a:t>
            </a:r>
          </a:p>
          <a:p>
            <a:pPr algn="just"/>
            <a:endParaRPr lang="en-US" sz="2000" b="0" i="0" dirty="0">
              <a:solidFill>
                <a:srgbClr val="000000"/>
              </a:solidFill>
              <a:effectLst/>
              <a:latin typeface="Nunito"/>
            </a:endParaRPr>
          </a:p>
          <a:p>
            <a:pPr algn="just"/>
            <a:r>
              <a:rPr lang="en-US" sz="2000" b="0" i="0" dirty="0">
                <a:solidFill>
                  <a:srgbClr val="000000"/>
                </a:solidFill>
                <a:effectLst/>
                <a:latin typeface="Nunito"/>
              </a:rPr>
              <a:t>∵ when β derives ε, then terminal after A will follow B.</a:t>
            </a:r>
          </a:p>
          <a:p>
            <a:pPr algn="just"/>
            <a:endParaRPr lang="en-US" sz="2000" b="0" i="0" dirty="0">
              <a:solidFill>
                <a:srgbClr val="000000"/>
              </a:solidFill>
              <a:effectLst/>
              <a:latin typeface="Nunito"/>
            </a:endParaRPr>
          </a:p>
          <a:p>
            <a:pPr algn="l"/>
            <a:r>
              <a:rPr lang="en-US" sz="2000" b="1" dirty="0">
                <a:solidFill>
                  <a:srgbClr val="FF0000"/>
                </a:solidFill>
                <a:latin typeface="Nunito"/>
              </a:rPr>
              <a:t>    (3) 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Nunito"/>
              </a:rPr>
              <a:t>If production is of form A → αB, then Follow (B) ={FOLLOW (A)}.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CF15A45E-5501-46D3-968C-351129E4A2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3625660"/>
              </p:ext>
            </p:extLst>
          </p:nvPr>
        </p:nvGraphicFramePr>
        <p:xfrm>
          <a:off x="7372021" y="1469106"/>
          <a:ext cx="4819979" cy="24557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342" name="Bitmap Image" r:id="rId3" imgW="4095720" imgH="1533600" progId="PBrush">
                  <p:embed/>
                </p:oleObj>
              </mc:Choice>
              <mc:Fallback>
                <p:oleObj name="Bitmap Image" r:id="rId3" imgW="4095720" imgH="153360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D4FC6B23-5A85-47D3-B064-D4BCE9518B6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72021" y="1469106"/>
                        <a:ext cx="4819979" cy="2455780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823E76C6-FFBE-4B15-93EB-08CB918FC4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7110219"/>
              </p:ext>
            </p:extLst>
          </p:nvPr>
        </p:nvGraphicFramePr>
        <p:xfrm>
          <a:off x="6833778" y="4006969"/>
          <a:ext cx="5358222" cy="1381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343" name="Bitmap Image" r:id="rId5" imgW="4533840" imgH="657360" progId="PBrush">
                  <p:embed/>
                </p:oleObj>
              </mc:Choice>
              <mc:Fallback>
                <p:oleObj name="Bitmap Image" r:id="rId5" imgW="4533840" imgH="65736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DD97B64F-BDFC-4D4A-A084-79060AD9BCC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33778" y="4006969"/>
                        <a:ext cx="5358222" cy="1381925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4CDD4B8F-C848-450A-9145-DE1FD25BE4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8533072"/>
              </p:ext>
            </p:extLst>
          </p:nvPr>
        </p:nvGraphicFramePr>
        <p:xfrm>
          <a:off x="4655293" y="5952394"/>
          <a:ext cx="7338152" cy="8223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344" name="Bitmap Image" r:id="rId7" imgW="4105440" imgH="638280" progId="PBrush">
                  <p:embed/>
                </p:oleObj>
              </mc:Choice>
              <mc:Fallback>
                <p:oleObj name="Bitmap Image" r:id="rId7" imgW="4105440" imgH="63828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D9F76A27-B539-42B2-9F60-313CAB25773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655293" y="5952394"/>
                        <a:ext cx="7338152" cy="822302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8442523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230DCF-22AB-472E-A996-9219D149C531}"/>
              </a:ext>
            </a:extLst>
          </p:cNvPr>
          <p:cNvSpPr txBox="1"/>
          <p:nvPr/>
        </p:nvSpPr>
        <p:spPr>
          <a:xfrm>
            <a:off x="2631210" y="0"/>
            <a:ext cx="474081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Transforming a Grammar for Top-Down Parsing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01852D-67C3-495F-9B76-BA0908B35E1C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AD8326-B395-4EC6-8A7E-038A759C50EA}"/>
              </a:ext>
            </a:extLst>
          </p:cNvPr>
          <p:cNvSpPr txBox="1"/>
          <p:nvPr/>
        </p:nvSpPr>
        <p:spPr>
          <a:xfrm>
            <a:off x="7678763" y="30778"/>
            <a:ext cx="2507457" cy="369332"/>
          </a:xfrm>
          <a:prstGeom prst="rect">
            <a:avLst/>
          </a:prstGeom>
          <a:solidFill>
            <a:schemeClr val="bg2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solidFill>
                  <a:srgbClr val="FF0000"/>
                </a:solidFill>
                <a:latin typeface="Myriad-BoldItalic"/>
              </a:rPr>
              <a:t>Backtrack-Free Parsing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ADB87725-173C-46A8-9526-7C95903D84C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4763605"/>
              </p:ext>
            </p:extLst>
          </p:nvPr>
        </p:nvGraphicFramePr>
        <p:xfrm>
          <a:off x="210285" y="446531"/>
          <a:ext cx="8319720" cy="19628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636" name="Bitmap Image" r:id="rId3" imgW="4400640" imgH="1038240" progId="PBrush">
                  <p:embed/>
                </p:oleObj>
              </mc:Choice>
              <mc:Fallback>
                <p:oleObj name="Bitmap Image" r:id="rId3" imgW="4400640" imgH="10382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0285" y="446531"/>
                        <a:ext cx="8319720" cy="1962878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7C995AD-C270-4F39-BB51-1EA519E32C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7065348"/>
              </p:ext>
            </p:extLst>
          </p:nvPr>
        </p:nvGraphicFramePr>
        <p:xfrm>
          <a:off x="194753" y="2486608"/>
          <a:ext cx="8319720" cy="17175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637" name="Bitmap Image" r:id="rId5" imgW="4343400" imgH="961920" progId="PBrush">
                  <p:embed/>
                </p:oleObj>
              </mc:Choice>
              <mc:Fallback>
                <p:oleObj name="Bitmap Image" r:id="rId5" imgW="4343400" imgH="961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4753" y="2486608"/>
                        <a:ext cx="8319720" cy="1717502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B94BE2A-9815-4115-B5F4-ACA8AE5E0D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9745418"/>
              </p:ext>
            </p:extLst>
          </p:nvPr>
        </p:nvGraphicFramePr>
        <p:xfrm>
          <a:off x="194753" y="4323276"/>
          <a:ext cx="8434793" cy="23501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638" name="Bitmap Image" r:id="rId7" imgW="4495680" imgH="1685880" progId="PBrush">
                  <p:embed/>
                </p:oleObj>
              </mc:Choice>
              <mc:Fallback>
                <p:oleObj name="Bitmap Image" r:id="rId7" imgW="4495680" imgH="1685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94753" y="4323276"/>
                        <a:ext cx="8434793" cy="2350184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A7BA2456-B8D0-480D-BE9C-84B263036C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8107924"/>
              </p:ext>
            </p:extLst>
          </p:nvPr>
        </p:nvGraphicFramePr>
        <p:xfrm>
          <a:off x="8602663" y="446531"/>
          <a:ext cx="3589337" cy="248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639" name="Bitmap Image" r:id="rId9" imgW="4095720" imgH="1533600" progId="PBrush">
                  <p:embed/>
                </p:oleObj>
              </mc:Choice>
              <mc:Fallback>
                <p:oleObj name="Bitmap Image" r:id="rId9" imgW="4095720" imgH="153360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DBBE3BE5-95CA-49A7-A6D7-E30E14848B0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602663" y="446531"/>
                        <a:ext cx="3589337" cy="2489200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CC2322BD-4759-423F-8A9B-A79EC28BD0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7726304"/>
              </p:ext>
            </p:extLst>
          </p:nvPr>
        </p:nvGraphicFramePr>
        <p:xfrm>
          <a:off x="8685485" y="3050169"/>
          <a:ext cx="3424378" cy="108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640" name="Bitmap Image" r:id="rId11" imgW="4105440" imgH="638280" progId="PBrush">
                  <p:embed/>
                </p:oleObj>
              </mc:Choice>
              <mc:Fallback>
                <p:oleObj name="Bitmap Image" r:id="rId11" imgW="4105440" imgH="638280" progId="PBrush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4CDD4B8F-C848-450A-9145-DE1FD25BE4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8685485" y="3050169"/>
                        <a:ext cx="3424378" cy="10833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E334DD8-8DE7-4417-8ED5-4A6D107E8E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2902356"/>
              </p:ext>
            </p:extLst>
          </p:nvPr>
        </p:nvGraphicFramePr>
        <p:xfrm>
          <a:off x="8685142" y="4247982"/>
          <a:ext cx="3424378" cy="108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641" name="Bitmap Image" r:id="rId13" imgW="3352680" imgH="666720" progId="PBrush">
                  <p:embed/>
                </p:oleObj>
              </mc:Choice>
              <mc:Fallback>
                <p:oleObj name="Bitmap Image" r:id="rId13" imgW="3352680" imgH="66672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54D1AFE5-493F-43E6-AD7D-7359C338222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8685142" y="4247982"/>
                        <a:ext cx="3424378" cy="1083375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661C70CE-82AD-4F4D-B17C-73E8E1FFBCD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2099605"/>
              </p:ext>
            </p:extLst>
          </p:nvPr>
        </p:nvGraphicFramePr>
        <p:xfrm>
          <a:off x="8692842" y="5445795"/>
          <a:ext cx="3416678" cy="8522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642" name="Bitmap Image" r:id="rId15" imgW="4533840" imgH="657360" progId="PBrush">
                  <p:embed/>
                </p:oleObj>
              </mc:Choice>
              <mc:Fallback>
                <p:oleObj name="Bitmap Image" r:id="rId15" imgW="4533840" imgH="65736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823E76C6-FFBE-4B15-93EB-08CB918FC4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8692842" y="5445795"/>
                        <a:ext cx="3416678" cy="852231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4578304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69CCBB6-C0EA-4A1E-ABB2-14F06F5391CB}"/>
              </a:ext>
            </a:extLst>
          </p:cNvPr>
          <p:cNvSpPr txBox="1"/>
          <p:nvPr/>
        </p:nvSpPr>
        <p:spPr>
          <a:xfrm>
            <a:off x="2631210" y="0"/>
            <a:ext cx="474081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Transforming a Grammar for Top-Down Parsing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E5CA58-9329-4499-BA7E-84778122608B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F38FCF-439F-4DF7-984B-A70B9FB4F2FF}"/>
              </a:ext>
            </a:extLst>
          </p:cNvPr>
          <p:cNvSpPr txBox="1"/>
          <p:nvPr/>
        </p:nvSpPr>
        <p:spPr>
          <a:xfrm>
            <a:off x="7678763" y="30778"/>
            <a:ext cx="2507457" cy="369332"/>
          </a:xfrm>
          <a:prstGeom prst="rect">
            <a:avLst/>
          </a:prstGeom>
          <a:solidFill>
            <a:schemeClr val="bg2"/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solidFill>
                  <a:srgbClr val="FF0000"/>
                </a:solidFill>
                <a:latin typeface="Myriad-BoldItalic"/>
              </a:rPr>
              <a:t>Backtrack-Free Parsing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0A7ABC-8138-4D43-BC2F-F84239E7C919}"/>
              </a:ext>
            </a:extLst>
          </p:cNvPr>
          <p:cNvSpPr txBox="1"/>
          <p:nvPr/>
        </p:nvSpPr>
        <p:spPr>
          <a:xfrm>
            <a:off x="2821452" y="565487"/>
            <a:ext cx="4136232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Left-Factoring to Eliminate Backtracking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777BB5-C3BC-4610-ADD2-622296210C34}"/>
              </a:ext>
            </a:extLst>
          </p:cNvPr>
          <p:cNvSpPr txBox="1"/>
          <p:nvPr/>
        </p:nvSpPr>
        <p:spPr>
          <a:xfrm>
            <a:off x="127467" y="1130974"/>
            <a:ext cx="6965157" cy="452431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Not all grammars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are backtrack free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Example, consider extending the expression grammar to include </a:t>
            </a:r>
          </a:p>
          <a:p>
            <a:pPr marL="800100" lvl="1" indent="-342900" algn="just">
              <a:buAutoNum type="arabicParenBoth"/>
            </a:pPr>
            <a:r>
              <a:rPr lang="en-US" sz="2400" b="0" i="0" u="none" strike="noStrike" baseline="0" dirty="0">
                <a:latin typeface="Times-Roman"/>
              </a:rPr>
              <a:t>function calls, denoted with parentheses, </a:t>
            </a:r>
            <a:r>
              <a:rPr lang="en-US" sz="2400" b="0" i="0" u="none" strike="noStrike" baseline="0" dirty="0">
                <a:latin typeface="LetterGothic"/>
              </a:rPr>
              <a:t>( </a:t>
            </a:r>
            <a:r>
              <a:rPr lang="en-US" sz="2400" b="0" i="0" u="none" strike="noStrike" baseline="0" dirty="0">
                <a:latin typeface="Times-Roman"/>
              </a:rPr>
              <a:t>and </a:t>
            </a:r>
            <a:r>
              <a:rPr lang="en-US" sz="2400" b="0" i="0" u="none" strike="noStrike" baseline="0" dirty="0">
                <a:latin typeface="LetterGothic"/>
              </a:rPr>
              <a:t>)</a:t>
            </a:r>
            <a:r>
              <a:rPr lang="en-US" sz="2400" b="0" i="0" u="none" strike="noStrike" baseline="0" dirty="0">
                <a:latin typeface="Times-Roman"/>
              </a:rPr>
              <a:t>, and </a:t>
            </a:r>
          </a:p>
          <a:p>
            <a:pPr marL="800100" lvl="1" indent="-342900" algn="just">
              <a:buAutoNum type="arabicParenBoth"/>
            </a:pPr>
            <a:r>
              <a:rPr lang="en-US" sz="2400" b="0" i="0" u="none" strike="noStrike" baseline="0" dirty="0">
                <a:latin typeface="Times-Roman"/>
              </a:rPr>
              <a:t>array-element references, denoted with square brackets, </a:t>
            </a:r>
            <a:r>
              <a:rPr lang="en-US" sz="2400" b="0" i="0" u="none" strike="noStrike" baseline="0" dirty="0">
                <a:latin typeface="LetterGothic"/>
              </a:rPr>
              <a:t>[ </a:t>
            </a:r>
            <a:r>
              <a:rPr lang="en-US" sz="2400" b="0" i="0" u="none" strike="noStrike" baseline="0" dirty="0">
                <a:latin typeface="Times-Roman"/>
              </a:rPr>
              <a:t>and </a:t>
            </a:r>
            <a:r>
              <a:rPr lang="en-US" sz="2400" b="0" i="0" u="none" strike="noStrike" baseline="0" dirty="0">
                <a:latin typeface="LetterGothic"/>
              </a:rPr>
              <a:t>]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342900" indent="-342900" algn="just">
              <a:buAutoNum type="arabicParenBoth"/>
            </a:pPr>
            <a:endParaRPr lang="en-US" sz="2400" dirty="0">
              <a:latin typeface="Times-Roman"/>
            </a:endParaRPr>
          </a:p>
          <a:p>
            <a:pPr algn="just"/>
            <a:r>
              <a:rPr lang="en-US" sz="2400" b="0" i="0" u="none" strike="noStrike" baseline="0" dirty="0">
                <a:latin typeface="Times-Roman"/>
              </a:rPr>
              <a:t>To add these options, we replace production 11, </a:t>
            </a:r>
            <a:r>
              <a:rPr lang="en-US" sz="2400" b="0" i="1" u="none" strike="noStrike" baseline="0" dirty="0">
                <a:latin typeface="Times-Italic"/>
              </a:rPr>
              <a:t>Factor</a:t>
            </a:r>
            <a:r>
              <a:rPr lang="en-US" sz="2400" b="0" i="1" u="none" strike="noStrike" baseline="0" dirty="0">
                <a:latin typeface="Times-Italic"/>
                <a:sym typeface="Wingdings" panose="05000000000000000000" pitchFamily="2" charset="2"/>
              </a:rPr>
              <a:t> </a:t>
            </a:r>
            <a:r>
              <a:rPr lang="en-US" sz="2400" b="0" i="0" u="none" strike="noStrike" baseline="0" dirty="0">
                <a:latin typeface="LetterGothic"/>
              </a:rPr>
              <a:t>name</a:t>
            </a:r>
            <a:r>
              <a:rPr lang="en-US" sz="2400" b="0" i="0" u="none" strike="noStrike" baseline="0" dirty="0">
                <a:latin typeface="Times-Roman"/>
              </a:rPr>
              <a:t>, with a set of three rules, plus a set of right-recursive rules for argument lists.</a:t>
            </a:r>
            <a:endParaRPr lang="en-US" sz="24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FADE139E-0EE1-49FC-AED8-6B66B5DF0A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1010720"/>
              </p:ext>
            </p:extLst>
          </p:nvPr>
        </p:nvGraphicFramePr>
        <p:xfrm>
          <a:off x="7587177" y="565487"/>
          <a:ext cx="3930874" cy="21201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70" name="Bitmap Image" r:id="rId3" imgW="2419200" imgH="1305000" progId="PBrush">
                  <p:embed/>
                </p:oleObj>
              </mc:Choice>
              <mc:Fallback>
                <p:oleObj name="Bitmap Image" r:id="rId3" imgW="2419200" imgH="1305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587177" y="565487"/>
                        <a:ext cx="3930874" cy="2120196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EF7D1A78-973A-40BE-8754-9C2DAEA1FE2E}"/>
              </a:ext>
            </a:extLst>
          </p:cNvPr>
          <p:cNvSpPr txBox="1"/>
          <p:nvPr/>
        </p:nvSpPr>
        <p:spPr>
          <a:xfrm>
            <a:off x="7092624" y="2770216"/>
            <a:ext cx="48851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>
                <a:latin typeface="Times-Roman"/>
              </a:rPr>
              <a:t>T</a:t>
            </a:r>
            <a:r>
              <a:rPr lang="en-US" sz="1800" b="0" i="0" u="none" strike="noStrike" baseline="0" dirty="0">
                <a:latin typeface="Times-Roman"/>
              </a:rPr>
              <a:t>o expand </a:t>
            </a:r>
            <a:r>
              <a:rPr lang="en-US" sz="1800" b="0" i="1" u="none" strike="noStrike" baseline="0" dirty="0">
                <a:latin typeface="Times-Italic"/>
              </a:rPr>
              <a:t>Factor </a:t>
            </a:r>
            <a:r>
              <a:rPr lang="en-US" sz="1800" b="0" i="0" u="none" strike="noStrike" baseline="0" dirty="0">
                <a:latin typeface="Times-Roman"/>
              </a:rPr>
              <a:t>with a lookahead of </a:t>
            </a:r>
            <a:r>
              <a:rPr lang="en-US" sz="1600" b="0" i="0" u="none" strike="noStrike" baseline="0" dirty="0">
                <a:latin typeface="LetterGothic"/>
              </a:rPr>
              <a:t>name</a:t>
            </a:r>
            <a:r>
              <a:rPr lang="en-US" sz="1800" b="0" i="0" u="none" strike="noStrike" baseline="0" dirty="0">
                <a:latin typeface="Times-Roman"/>
              </a:rPr>
              <a:t>, </a:t>
            </a:r>
          </a:p>
          <a:p>
            <a:pPr algn="just"/>
            <a:r>
              <a:rPr lang="en-US" dirty="0">
                <a:latin typeface="Times-Roman"/>
              </a:rPr>
              <a:t>there is </a:t>
            </a:r>
            <a:r>
              <a:rPr lang="en-US" sz="1800" b="0" i="0" u="none" strike="noStrike" baseline="0" dirty="0">
                <a:latin typeface="Times-Roman"/>
              </a:rPr>
              <a:t>no basis to choose among 11, 12, and 13.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FAD5FDF-AA03-4A44-B9C9-FF384D4DF123}"/>
              </a:ext>
            </a:extLst>
          </p:cNvPr>
          <p:cNvSpPr txBox="1"/>
          <p:nvPr/>
        </p:nvSpPr>
        <p:spPr>
          <a:xfrm>
            <a:off x="7172630" y="3508651"/>
            <a:ext cx="50829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Times-Roman"/>
              </a:rPr>
              <a:t>R</a:t>
            </a:r>
            <a:r>
              <a:rPr lang="en-US" sz="1800" b="0" i="0" u="none" strike="noStrike" baseline="0" dirty="0">
                <a:latin typeface="Times-Roman"/>
              </a:rPr>
              <a:t>ewriting of productions 11, 12, and 13, to be done.</a:t>
            </a:r>
            <a:endParaRPr lang="en-US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8CE7870E-4813-4749-A9A6-A01D026F3B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8675039"/>
              </p:ext>
            </p:extLst>
          </p:nvPr>
        </p:nvGraphicFramePr>
        <p:xfrm>
          <a:off x="7587177" y="3952694"/>
          <a:ext cx="4253874" cy="17402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71" name="Bitmap Image" r:id="rId5" imgW="2305080" imgH="942840" progId="PBrush">
                  <p:embed/>
                </p:oleObj>
              </mc:Choice>
              <mc:Fallback>
                <p:oleObj name="Bitmap Image" r:id="rId5" imgW="2305080" imgH="942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587177" y="3952694"/>
                        <a:ext cx="4253874" cy="1740221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DAF8D44C-5A0B-4F08-B0BF-33EB53A752A3}"/>
              </a:ext>
            </a:extLst>
          </p:cNvPr>
          <p:cNvSpPr txBox="1"/>
          <p:nvPr/>
        </p:nvSpPr>
        <p:spPr>
          <a:xfrm>
            <a:off x="7247564" y="5842337"/>
            <a:ext cx="45396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latin typeface="Times-Roman"/>
              </a:rPr>
              <a:t>* </a:t>
            </a:r>
            <a:r>
              <a:rPr lang="en-US" dirty="0">
                <a:latin typeface="Times-Roman"/>
              </a:rPr>
              <a:t>T</a:t>
            </a:r>
            <a:r>
              <a:rPr lang="en-US" sz="1800" b="0" i="0" u="none" strike="noStrike" baseline="0" dirty="0">
                <a:latin typeface="Times-Roman"/>
              </a:rPr>
              <a:t>his transformation is </a:t>
            </a:r>
            <a:r>
              <a:rPr lang="en-US" sz="1800" b="0" i="1" u="none" strike="noStrike" baseline="0" dirty="0">
                <a:latin typeface="Times-Italic"/>
              </a:rPr>
              <a:t>left factoring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17525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2D5DE59-B596-4C51-824D-3EC11F8FFF7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2934" y="42204"/>
          <a:ext cx="5376862" cy="66910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292" name="Bitmap Image" r:id="rId3" imgW="4048200" imgH="4809960" progId="PBrush">
                  <p:embed/>
                </p:oleObj>
              </mc:Choice>
              <mc:Fallback>
                <p:oleObj name="Bitmap Image" r:id="rId3" imgW="4048200" imgH="480996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2D5DE59-B596-4C51-824D-3EC11F8FFF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72934" y="42204"/>
                        <a:ext cx="5376862" cy="6691086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5171453-B217-4954-BFBB-49F34C39224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4927" y="79828"/>
          <a:ext cx="6513159" cy="66294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293" name="Bitmap Image" r:id="rId5" imgW="4124160" imgH="4105440" progId="PBrush">
                  <p:embed/>
                </p:oleObj>
              </mc:Choice>
              <mc:Fallback>
                <p:oleObj name="Bitmap Image" r:id="rId5" imgW="4124160" imgH="410544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5171453-B217-4954-BFBB-49F34C3922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4927" y="79828"/>
                        <a:ext cx="6513159" cy="662944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Arrow: Right 1">
            <a:extLst>
              <a:ext uri="{FF2B5EF4-FFF2-40B4-BE49-F238E27FC236}">
                <a16:creationId xmlns:a16="http://schemas.microsoft.com/office/drawing/2014/main" id="{43337FCE-DE67-4293-8489-A95FBD6BFE7B}"/>
              </a:ext>
            </a:extLst>
          </p:cNvPr>
          <p:cNvSpPr/>
          <p:nvPr/>
        </p:nvSpPr>
        <p:spPr>
          <a:xfrm>
            <a:off x="944563" y="2633685"/>
            <a:ext cx="533400" cy="177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22948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1ECBAB5-7072-4A8B-A352-577C0EA09A6B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65930F-B975-4B74-BB83-B550EB539D48}"/>
              </a:ext>
            </a:extLst>
          </p:cNvPr>
          <p:cNvSpPr txBox="1"/>
          <p:nvPr/>
        </p:nvSpPr>
        <p:spPr>
          <a:xfrm>
            <a:off x="2631211" y="0"/>
            <a:ext cx="3655290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Top-Down Recursive-Descent parser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956198-CA3F-4E34-A662-6AA960EC1B1D}"/>
              </a:ext>
            </a:extLst>
          </p:cNvPr>
          <p:cNvSpPr txBox="1"/>
          <p:nvPr/>
        </p:nvSpPr>
        <p:spPr>
          <a:xfrm>
            <a:off x="250031" y="1002804"/>
            <a:ext cx="11279982" cy="452431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Backtrack-free grammars are called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Italic"/>
              </a:rPr>
              <a:t>recursive descent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A recursive-descent parser is structured as a set of mutually recursive </a:t>
            </a:r>
            <a:r>
              <a:rPr lang="en-US" sz="2400" b="1" i="0" u="none" strike="noStrike" baseline="0" dirty="0">
                <a:solidFill>
                  <a:srgbClr val="0070C0"/>
                </a:solidFill>
                <a:latin typeface="Times-Roman"/>
              </a:rPr>
              <a:t>procedures</a:t>
            </a:r>
            <a:r>
              <a:rPr lang="en-US" sz="2400" b="0" i="0" u="none" strike="noStrike" baseline="0" dirty="0">
                <a:latin typeface="Times-Roman"/>
              </a:rPr>
              <a:t>, one for each </a:t>
            </a:r>
            <a:r>
              <a:rPr lang="en-US" sz="2400" b="0" i="0" u="none" strike="noStrike" baseline="0" dirty="0">
                <a:solidFill>
                  <a:srgbClr val="0070C0"/>
                </a:solidFill>
                <a:latin typeface="Times-Roman"/>
              </a:rPr>
              <a:t>nonterminal in the grammar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procedure corresponding to nonterminal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Italic"/>
              </a:rPr>
              <a:t>A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recognizes an instance of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Italic"/>
              </a:rPr>
              <a:t>A </a:t>
            </a:r>
            <a:r>
              <a:rPr lang="en-US" sz="2400" b="0" i="0" u="none" strike="noStrike" baseline="0" dirty="0">
                <a:latin typeface="Times-Roman"/>
              </a:rPr>
              <a:t>in the input stream.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To recognize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a nonterminal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Italic"/>
              </a:rPr>
              <a:t>B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on some right-hand side for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Italic"/>
              </a:rPr>
              <a:t>A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, the parser invokes the procedure corresponding to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Italic"/>
              </a:rPr>
              <a:t>B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.</a:t>
            </a:r>
            <a:r>
              <a:rPr lang="en-US" sz="2400" b="0" i="0" u="none" strike="noStrike" baseline="0" dirty="0">
                <a:latin typeface="Times-Roman"/>
              </a:rPr>
              <a:t>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Thus, the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grammar itself serves as a guide to the parser’s implementation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3430595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1ECBAB5-7072-4A8B-A352-577C0EA09A6B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65930F-B975-4B74-BB83-B550EB539D48}"/>
              </a:ext>
            </a:extLst>
          </p:cNvPr>
          <p:cNvSpPr txBox="1"/>
          <p:nvPr/>
        </p:nvSpPr>
        <p:spPr>
          <a:xfrm>
            <a:off x="2631211" y="0"/>
            <a:ext cx="3655290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Top-Down Recursive-Descent parser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4078C0-7EBF-48E0-8529-77DD2A7F785F}"/>
              </a:ext>
            </a:extLst>
          </p:cNvPr>
          <p:cNvSpPr txBox="1"/>
          <p:nvPr/>
        </p:nvSpPr>
        <p:spPr>
          <a:xfrm>
            <a:off x="0" y="413326"/>
            <a:ext cx="77795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latin typeface="Times-Roman"/>
              </a:rPr>
              <a:t>Consider the three rules for </a:t>
            </a:r>
            <a:r>
              <a:rPr lang="en-US" sz="1800" b="0" i="1" u="none" strike="noStrike" baseline="0" dirty="0">
                <a:latin typeface="Times-Italic"/>
              </a:rPr>
              <a:t>Expr</a:t>
            </a:r>
            <a:r>
              <a:rPr lang="en-US" sz="1800" b="0" i="1" u="none" strike="noStrike" baseline="30000" dirty="0">
                <a:latin typeface="Times-Italic"/>
              </a:rPr>
              <a:t>1</a:t>
            </a:r>
            <a:r>
              <a:rPr lang="en-US" sz="800" b="0" i="0" u="none" strike="noStrike" baseline="0" dirty="0">
                <a:latin typeface="MTSY"/>
              </a:rPr>
              <a:t> </a:t>
            </a:r>
            <a:r>
              <a:rPr lang="en-US" sz="1800" b="0" i="0" u="none" strike="noStrike" baseline="0" dirty="0">
                <a:latin typeface="Times-Roman"/>
              </a:rPr>
              <a:t>in the right-recursive expression grammar:</a:t>
            </a:r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29797E0-CB01-4844-AF81-E2AB99F150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3769073"/>
              </p:ext>
            </p:extLst>
          </p:nvPr>
        </p:nvGraphicFramePr>
        <p:xfrm>
          <a:off x="132412" y="826652"/>
          <a:ext cx="5515914" cy="20493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316" name="Bitmap Image" r:id="rId3" imgW="2743200" imgH="1019160" progId="PBrush">
                  <p:embed/>
                </p:oleObj>
              </mc:Choice>
              <mc:Fallback>
                <p:oleObj name="Bitmap Image" r:id="rId3" imgW="2743200" imgH="1019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2412" y="826652"/>
                        <a:ext cx="5515914" cy="2049315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99905EE-5593-41DA-B0BC-DDD22D05CB14}"/>
              </a:ext>
            </a:extLst>
          </p:cNvPr>
          <p:cNvSpPr txBox="1"/>
          <p:nvPr/>
        </p:nvSpPr>
        <p:spPr>
          <a:xfrm>
            <a:off x="132410" y="2972220"/>
            <a:ext cx="6411265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Times-Roman"/>
              </a:rPr>
              <a:t>To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Times-Roman"/>
              </a:rPr>
              <a:t>recognize instances of </a:t>
            </a:r>
            <a:r>
              <a:rPr lang="en-US" sz="1800" b="0" i="1" u="none" strike="noStrike" baseline="0" dirty="0">
                <a:solidFill>
                  <a:srgbClr val="FF0000"/>
                </a:solidFill>
                <a:latin typeface="Times-Italic"/>
              </a:rPr>
              <a:t>Expr</a:t>
            </a:r>
            <a:r>
              <a:rPr lang="en-US" sz="1800" b="0" i="1" u="none" strike="noStrike" baseline="30000" dirty="0">
                <a:solidFill>
                  <a:srgbClr val="FF0000"/>
                </a:solidFill>
                <a:latin typeface="Times-Italic"/>
              </a:rPr>
              <a:t>1</a:t>
            </a:r>
            <a:r>
              <a:rPr lang="en-US" sz="1800" b="0" i="0" u="none" strike="noStrike" baseline="0" dirty="0">
                <a:latin typeface="Times-Roman"/>
              </a:rPr>
              <a:t>, we will create a routine </a:t>
            </a:r>
            <a:r>
              <a:rPr lang="en-US" sz="1600" b="0" i="0" u="none" strike="noStrike" baseline="0" dirty="0" err="1">
                <a:latin typeface="LetterGothic-Slant_167"/>
              </a:rPr>
              <a:t>EPrime</a:t>
            </a:r>
            <a:r>
              <a:rPr lang="en-US" sz="1600" b="0" i="0" u="none" strike="noStrike" baseline="0" dirty="0">
                <a:latin typeface="LetterGothic-Slant_167"/>
              </a:rPr>
              <a:t>()</a:t>
            </a:r>
            <a:r>
              <a:rPr lang="en-US" sz="1800" b="0" i="0" u="none" strike="noStrike" baseline="0" dirty="0">
                <a:latin typeface="Times-Roman"/>
              </a:rPr>
              <a:t>. </a:t>
            </a:r>
          </a:p>
          <a:p>
            <a:pPr algn="l"/>
            <a:endParaRPr lang="en-US" dirty="0">
              <a:latin typeface="Times-Roman"/>
            </a:endParaRPr>
          </a:p>
          <a:p>
            <a:pPr algn="l"/>
            <a:r>
              <a:rPr lang="en-US" sz="1800" b="0" i="0" u="none" strike="noStrike" baseline="0" dirty="0">
                <a:latin typeface="Times-Roman"/>
              </a:rPr>
              <a:t>It follows a simple scheme: </a:t>
            </a:r>
          </a:p>
          <a:p>
            <a:pPr algn="l"/>
            <a:endParaRPr lang="en-US" dirty="0">
              <a:latin typeface="Times-Roman"/>
            </a:endParaRPr>
          </a:p>
          <a:p>
            <a:pPr marL="342900" indent="-342900" algn="l">
              <a:buAutoNum type="arabicParenBoth"/>
            </a:pPr>
            <a:r>
              <a:rPr lang="en-US" sz="1800" b="0" i="0" u="none" strike="noStrike" baseline="0" dirty="0">
                <a:latin typeface="Times-Roman"/>
              </a:rPr>
              <a:t>choose among the three rules (or a syntax error) based on the FIRST</a:t>
            </a:r>
            <a:r>
              <a:rPr lang="en-US" sz="1800" b="0" i="0" u="none" strike="noStrike" baseline="30000" dirty="0">
                <a:latin typeface="Times-Roman"/>
              </a:rPr>
              <a:t>+</a:t>
            </a:r>
            <a:r>
              <a:rPr lang="en-US" sz="800" b="0" i="0" u="none" strike="noStrike" baseline="0" dirty="0">
                <a:latin typeface="MTSY"/>
              </a:rPr>
              <a:t> </a:t>
            </a:r>
            <a:r>
              <a:rPr lang="en-US" sz="1800" b="0" i="0" u="none" strike="noStrike" baseline="0" dirty="0">
                <a:latin typeface="Times-Roman"/>
              </a:rPr>
              <a:t>sets of their right-hand sides. </a:t>
            </a:r>
          </a:p>
          <a:p>
            <a:pPr marL="342900" indent="-342900" algn="l">
              <a:buAutoNum type="arabicParenBoth"/>
            </a:pPr>
            <a:endParaRPr lang="en-US" sz="1800" b="0" i="0" u="none" strike="noStrike" baseline="0" dirty="0">
              <a:latin typeface="Times-Roman"/>
            </a:endParaRPr>
          </a:p>
          <a:p>
            <a:pPr marL="342900" indent="-342900" algn="l">
              <a:buAutoNum type="arabicParenBoth"/>
            </a:pPr>
            <a:r>
              <a:rPr lang="en-US" sz="1800" b="0" i="0" u="none" strike="noStrike" baseline="0" dirty="0">
                <a:latin typeface="Times-Roman"/>
              </a:rPr>
              <a:t>For each right-hand side, the code tests directly for any further symbols.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2A19CC-D9B8-42C6-8338-332A96A957E8}"/>
              </a:ext>
            </a:extLst>
          </p:cNvPr>
          <p:cNvSpPr txBox="1"/>
          <p:nvPr/>
        </p:nvSpPr>
        <p:spPr>
          <a:xfrm>
            <a:off x="368152" y="5557543"/>
            <a:ext cx="118238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Times-Roman"/>
              </a:rPr>
              <a:t>To test for the presence of a nonterminal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Times-Roman"/>
              </a:rPr>
              <a:t>, say </a:t>
            </a:r>
            <a:r>
              <a:rPr lang="en-US" sz="1800" b="0" i="1" u="none" strike="noStrike" baseline="0" dirty="0">
                <a:solidFill>
                  <a:srgbClr val="FF0000"/>
                </a:solidFill>
                <a:latin typeface="Times-Italic"/>
              </a:rPr>
              <a:t>A</a:t>
            </a:r>
            <a:r>
              <a:rPr lang="en-US" sz="1800" b="0" i="0" u="none" strike="noStrike" baseline="0" dirty="0">
                <a:latin typeface="Times-Roman"/>
              </a:rPr>
              <a:t>, the code invokes the procedure that corresponds to </a:t>
            </a:r>
            <a:r>
              <a:rPr lang="en-US" sz="1800" b="0" i="1" u="none" strike="noStrike" baseline="0" dirty="0">
                <a:latin typeface="Times-Italic"/>
              </a:rPr>
              <a:t>A</a:t>
            </a:r>
            <a:r>
              <a:rPr lang="en-US" sz="1800" b="0" i="0" u="none" strike="noStrike" baseline="0" dirty="0">
                <a:latin typeface="Times-Roman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Times-Roman"/>
              </a:rPr>
              <a:t>To test for a terminal symbol, </a:t>
            </a:r>
            <a:r>
              <a:rPr lang="en-US" sz="1800" b="0" i="0" u="none" strike="noStrike" baseline="0" dirty="0">
                <a:solidFill>
                  <a:srgbClr val="FF0000"/>
                </a:solidFill>
                <a:latin typeface="Times-Roman"/>
              </a:rPr>
              <a:t>such as </a:t>
            </a:r>
            <a:r>
              <a:rPr lang="en-US" sz="1600" b="0" i="0" u="none" strike="noStrike" baseline="0" dirty="0">
                <a:solidFill>
                  <a:srgbClr val="FF0000"/>
                </a:solidFill>
                <a:latin typeface="LetterGothic"/>
              </a:rPr>
              <a:t>name</a:t>
            </a:r>
            <a:r>
              <a:rPr lang="en-US" sz="1800" b="0" i="0" u="none" strike="noStrike" baseline="0" dirty="0">
                <a:latin typeface="Times-Roman"/>
              </a:rPr>
              <a:t>, it performs a direct comparison and, if successful, advances the input stream by calling the scanner, </a:t>
            </a:r>
            <a:r>
              <a:rPr lang="en-US" sz="1800" b="0" i="0" u="none" strike="noStrike" baseline="0" dirty="0" err="1">
                <a:latin typeface="LetterGothic-Slant_167"/>
              </a:rPr>
              <a:t>NextWord</a:t>
            </a:r>
            <a:r>
              <a:rPr lang="en-US" sz="1800" b="0" i="0" u="none" strike="noStrike" baseline="0" dirty="0">
                <a:latin typeface="LetterGothic-Slant_167"/>
              </a:rPr>
              <a:t>()</a:t>
            </a:r>
            <a:r>
              <a:rPr lang="en-US" sz="1800" b="0" i="0" u="none" strike="noStrike" baseline="0" dirty="0">
                <a:latin typeface="Times-Roman"/>
              </a:rPr>
              <a:t>. If it matches an </a:t>
            </a:r>
            <a:r>
              <a:rPr lang="el-GR" sz="1800" b="1" dirty="0">
                <a:solidFill>
                  <a:srgbClr val="FF0000"/>
                </a:solidFill>
              </a:rPr>
              <a:t>ε</a:t>
            </a:r>
            <a:r>
              <a:rPr lang="en-US" sz="1800" b="0" i="0" u="none" strike="noStrike" baseline="0" dirty="0">
                <a:latin typeface="Times-Roman"/>
              </a:rPr>
              <a:t>-production, the code does not call </a:t>
            </a:r>
            <a:r>
              <a:rPr lang="en-US" sz="1800" b="0" i="0" u="none" strike="noStrike" baseline="0" dirty="0" err="1">
                <a:latin typeface="LetterGothic-Slant_167"/>
              </a:rPr>
              <a:t>NextWord</a:t>
            </a:r>
            <a:r>
              <a:rPr lang="en-US" sz="1800" b="0" i="0" u="none" strike="noStrike" baseline="0" dirty="0">
                <a:latin typeface="LetterGothic-Slant_167"/>
              </a:rPr>
              <a:t>().</a:t>
            </a:r>
            <a:endParaRPr lang="en-US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29B6BDC4-2725-483B-8AB9-0A3242F71F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219732"/>
              </p:ext>
            </p:extLst>
          </p:nvPr>
        </p:nvGraphicFramePr>
        <p:xfrm>
          <a:off x="6543675" y="795039"/>
          <a:ext cx="5515915" cy="44855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317" name="Bitmap Image" r:id="rId5" imgW="4019400" imgH="2819520" progId="PBrush">
                  <p:embed/>
                </p:oleObj>
              </mc:Choice>
              <mc:Fallback>
                <p:oleObj name="Bitmap Image" r:id="rId5" imgW="4019400" imgH="2819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543675" y="795039"/>
                        <a:ext cx="5515915" cy="4485506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9886718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1ECBAB5-7072-4A8B-A352-577C0EA09A6B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65930F-B975-4B74-BB83-B550EB539D48}"/>
              </a:ext>
            </a:extLst>
          </p:cNvPr>
          <p:cNvSpPr txBox="1"/>
          <p:nvPr/>
        </p:nvSpPr>
        <p:spPr>
          <a:xfrm>
            <a:off x="2631211" y="0"/>
            <a:ext cx="3655290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Top-Down Recursive-Descent parser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E207C1-5BC2-4289-8CE4-40B983C45A2B}"/>
              </a:ext>
            </a:extLst>
          </p:cNvPr>
          <p:cNvSpPr txBox="1"/>
          <p:nvPr/>
        </p:nvSpPr>
        <p:spPr>
          <a:xfrm>
            <a:off x="150018" y="627132"/>
            <a:ext cx="11565732" cy="489364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strategy for constructing a complete recursive-descent parser is clear.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For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each nonterminal, we construct a procedure </a:t>
            </a:r>
            <a:r>
              <a:rPr lang="en-US" sz="2400" b="0" i="0" u="none" strike="noStrike" baseline="0" dirty="0">
                <a:latin typeface="Times-Roman"/>
              </a:rPr>
              <a:t>to recognize its alternative right-hand sides.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These procedures call one another to recognize </a:t>
            </a:r>
            <a:r>
              <a:rPr lang="en-US" sz="2400" b="0" i="0" u="none" strike="noStrike" baseline="0" dirty="0" err="1">
                <a:latin typeface="Times-Roman"/>
              </a:rPr>
              <a:t>nonterminals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They recognize terminals by direct matching.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i="0" u="none" strike="noStrike" baseline="0" dirty="0">
                <a:solidFill>
                  <a:srgbClr val="FF0000"/>
                </a:solidFill>
                <a:latin typeface="Times-Roman"/>
              </a:rPr>
              <a:t>Next slide shows </a:t>
            </a:r>
            <a:r>
              <a:rPr lang="en-US" sz="2400" b="0" i="0" u="none" strike="noStrike" baseline="0" dirty="0">
                <a:latin typeface="Times-Roman"/>
              </a:rPr>
              <a:t>a top-down recursive-descent parser for the right-recursive version of the classic expression grammar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For a small grammar, a compiler writer can quickly craft a recursive-descent parser..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4528137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1ECBAB5-7072-4A8B-A352-577C0EA09A6B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65930F-B975-4B74-BB83-B550EB539D48}"/>
              </a:ext>
            </a:extLst>
          </p:cNvPr>
          <p:cNvSpPr txBox="1"/>
          <p:nvPr/>
        </p:nvSpPr>
        <p:spPr>
          <a:xfrm>
            <a:off x="2631211" y="0"/>
            <a:ext cx="3655290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Top-Down Recursive-Descent parser</a:t>
            </a:r>
            <a:endParaRPr lang="en-US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0B05115E-1C0D-4BE5-8591-EDBF9107FC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6283901"/>
              </p:ext>
            </p:extLst>
          </p:nvPr>
        </p:nvGraphicFramePr>
        <p:xfrm>
          <a:off x="110785" y="493889"/>
          <a:ext cx="3974775" cy="186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817" name="Bitmap Image" r:id="rId3" imgW="3133800" imgH="1866960" progId="PBrush">
                  <p:embed/>
                </p:oleObj>
              </mc:Choice>
              <mc:Fallback>
                <p:oleObj name="Bitmap Image" r:id="rId3" imgW="3133800" imgH="1866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0785" y="493889"/>
                        <a:ext cx="3974775" cy="1866900"/>
                      </a:xfrm>
                      <a:prstGeom prst="rect">
                        <a:avLst/>
                      </a:prstGeom>
                      <a:solidFill>
                        <a:schemeClr val="accent1"/>
                      </a:solidFill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CC2602A-FB51-45AD-A67F-A7004A8936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2359122"/>
              </p:ext>
            </p:extLst>
          </p:nvPr>
        </p:nvGraphicFramePr>
        <p:xfrm>
          <a:off x="115954" y="2454568"/>
          <a:ext cx="3969606" cy="11474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818" name="Bitmap Image" r:id="rId5" imgW="3619440" imgH="923760" progId="PBrush">
                  <p:embed/>
                </p:oleObj>
              </mc:Choice>
              <mc:Fallback>
                <p:oleObj name="Bitmap Image" r:id="rId5" imgW="3619440" imgH="923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5954" y="2454568"/>
                        <a:ext cx="3969606" cy="1147436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4D3B81E4-6029-4629-963F-0E71FA0AE0E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6650946"/>
              </p:ext>
            </p:extLst>
          </p:nvPr>
        </p:nvGraphicFramePr>
        <p:xfrm>
          <a:off x="115954" y="3704038"/>
          <a:ext cx="3969604" cy="16090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819" name="Bitmap Image" r:id="rId7" imgW="3038400" imgH="1428840" progId="PBrush">
                  <p:embed/>
                </p:oleObj>
              </mc:Choice>
              <mc:Fallback>
                <p:oleObj name="Bitmap Image" r:id="rId7" imgW="3038400" imgH="1428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15954" y="3704038"/>
                        <a:ext cx="3969604" cy="1609046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F0BF268-C52B-4767-AFDD-E4B8DA0492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0278700"/>
              </p:ext>
            </p:extLst>
          </p:nvPr>
        </p:nvGraphicFramePr>
        <p:xfrm>
          <a:off x="4130375" y="480971"/>
          <a:ext cx="4140135" cy="3043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820" name="Bitmap Image" r:id="rId9" imgW="2657520" imgH="2581200" progId="PBrush">
                  <p:embed/>
                </p:oleObj>
              </mc:Choice>
              <mc:Fallback>
                <p:oleObj name="Bitmap Image" r:id="rId9" imgW="2657520" imgH="2581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130375" y="480971"/>
                        <a:ext cx="4140135" cy="304387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D2EDAE00-65FD-46FB-8BCC-92276FBE31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5046119"/>
              </p:ext>
            </p:extLst>
          </p:nvPr>
        </p:nvGraphicFramePr>
        <p:xfrm>
          <a:off x="59461" y="5415118"/>
          <a:ext cx="3969604" cy="13124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821" name="Bitmap Image" r:id="rId11" imgW="2143080" imgH="923760" progId="PBrush">
                  <p:embed/>
                </p:oleObj>
              </mc:Choice>
              <mc:Fallback>
                <p:oleObj name="Bitmap Image" r:id="rId11" imgW="2143080" imgH="923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9461" y="5415118"/>
                        <a:ext cx="3969604" cy="1312414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2BC681FD-D39B-4A76-AA5E-687DD31536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9157071"/>
              </p:ext>
            </p:extLst>
          </p:nvPr>
        </p:nvGraphicFramePr>
        <p:xfrm>
          <a:off x="4130374" y="3675802"/>
          <a:ext cx="4140135" cy="31661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822" name="Bitmap Image" r:id="rId13" imgW="2752560" imgH="2676600" progId="PBrush">
                  <p:embed/>
                </p:oleObj>
              </mc:Choice>
              <mc:Fallback>
                <p:oleObj name="Bitmap Image" r:id="rId13" imgW="2752560" imgH="2676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130374" y="3675802"/>
                        <a:ext cx="4140135" cy="3166183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5BAC6429-E686-4841-82BD-8D2E41D44C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0928457"/>
              </p:ext>
            </p:extLst>
          </p:nvPr>
        </p:nvGraphicFramePr>
        <p:xfrm>
          <a:off x="8315325" y="0"/>
          <a:ext cx="3760721" cy="52702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823" name="Bitmap Image" r:id="rId15" imgW="2162160" imgH="3809880" progId="PBrush">
                  <p:embed/>
                </p:oleObj>
              </mc:Choice>
              <mc:Fallback>
                <p:oleObj name="Bitmap Image" r:id="rId15" imgW="2162160" imgH="3809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8315325" y="0"/>
                        <a:ext cx="3760721" cy="527022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641E4E26-B948-43A0-B2F6-A8C3B42E65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3657024"/>
              </p:ext>
            </p:extLst>
          </p:nvPr>
        </p:nvGraphicFramePr>
        <p:xfrm>
          <a:off x="8315325" y="5313084"/>
          <a:ext cx="3760721" cy="15164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824" name="Bitmap Image" r:id="rId17" imgW="4095720" imgH="1533600" progId="PBrush">
                  <p:embed/>
                </p:oleObj>
              </mc:Choice>
              <mc:Fallback>
                <p:oleObj name="Bitmap Image" r:id="rId17" imgW="4095720" imgH="153360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CF15A45E-5501-46D3-968C-351129E4A2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8315325" y="5313084"/>
                        <a:ext cx="3760721" cy="1516483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63103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2D5DE59-B596-4C51-824D-3EC11F8FFF7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2934" y="42204"/>
          <a:ext cx="5376862" cy="66910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56" name="Bitmap Image" r:id="rId3" imgW="4048200" imgH="4809960" progId="PBrush">
                  <p:embed/>
                </p:oleObj>
              </mc:Choice>
              <mc:Fallback>
                <p:oleObj name="Bitmap Image" r:id="rId3" imgW="4048200" imgH="480996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2D5DE59-B596-4C51-824D-3EC11F8FFF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72934" y="42204"/>
                        <a:ext cx="5376862" cy="6691086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5171453-B217-4954-BFBB-49F34C39224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4927" y="79828"/>
          <a:ext cx="6513159" cy="66294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57" name="Bitmap Image" r:id="rId5" imgW="4124160" imgH="4105440" progId="PBrush">
                  <p:embed/>
                </p:oleObj>
              </mc:Choice>
              <mc:Fallback>
                <p:oleObj name="Bitmap Image" r:id="rId5" imgW="4124160" imgH="410544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5171453-B217-4954-BFBB-49F34C3922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4927" y="79828"/>
                        <a:ext cx="6513159" cy="662944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Arrow: Right 1">
            <a:extLst>
              <a:ext uri="{FF2B5EF4-FFF2-40B4-BE49-F238E27FC236}">
                <a16:creationId xmlns:a16="http://schemas.microsoft.com/office/drawing/2014/main" id="{43337FCE-DE67-4293-8489-A95FBD6BFE7B}"/>
              </a:ext>
            </a:extLst>
          </p:cNvPr>
          <p:cNvSpPr/>
          <p:nvPr/>
        </p:nvSpPr>
        <p:spPr>
          <a:xfrm>
            <a:off x="1001712" y="2833710"/>
            <a:ext cx="533400" cy="177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03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2D5DE59-B596-4C51-824D-3EC11F8FFF7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2934" y="42204"/>
          <a:ext cx="5376862" cy="66910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90" name="Bitmap Image" r:id="rId3" imgW="4048200" imgH="4809960" progId="PBrush">
                  <p:embed/>
                </p:oleObj>
              </mc:Choice>
              <mc:Fallback>
                <p:oleObj name="Bitmap Image" r:id="rId3" imgW="4048200" imgH="480996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2D5DE59-B596-4C51-824D-3EC11F8FFF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72934" y="42204"/>
                        <a:ext cx="5376862" cy="6691086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5171453-B217-4954-BFBB-49F34C39224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4927" y="79828"/>
          <a:ext cx="6513159" cy="66294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91" name="Bitmap Image" r:id="rId5" imgW="4124160" imgH="4105440" progId="PBrush">
                  <p:embed/>
                </p:oleObj>
              </mc:Choice>
              <mc:Fallback>
                <p:oleObj name="Bitmap Image" r:id="rId5" imgW="4124160" imgH="410544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5171453-B217-4954-BFBB-49F34C3922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4927" y="79828"/>
                        <a:ext cx="6513159" cy="662944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Arrow: Right 1">
            <a:extLst>
              <a:ext uri="{FF2B5EF4-FFF2-40B4-BE49-F238E27FC236}">
                <a16:creationId xmlns:a16="http://schemas.microsoft.com/office/drawing/2014/main" id="{43337FCE-DE67-4293-8489-A95FBD6BFE7B}"/>
              </a:ext>
            </a:extLst>
          </p:cNvPr>
          <p:cNvSpPr/>
          <p:nvPr/>
        </p:nvSpPr>
        <p:spPr>
          <a:xfrm>
            <a:off x="533400" y="800100"/>
            <a:ext cx="533400" cy="177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32542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648B5A9-DB0E-4627-B263-E8567244978D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DC7F4B-6B19-4481-88A1-065D25EAF7A8}"/>
              </a:ext>
            </a:extLst>
          </p:cNvPr>
          <p:cNvSpPr txBox="1"/>
          <p:nvPr/>
        </p:nvSpPr>
        <p:spPr>
          <a:xfrm>
            <a:off x="2588349" y="30778"/>
            <a:ext cx="265516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Table Driven LL(1) Parser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516EA8-7561-4D5D-ACBB-412A442CB5B7}"/>
              </a:ext>
            </a:extLst>
          </p:cNvPr>
          <p:cNvSpPr txBox="1"/>
          <p:nvPr/>
        </p:nvSpPr>
        <p:spPr>
          <a:xfrm>
            <a:off x="309489" y="717452"/>
            <a:ext cx="11718388" cy="534303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With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Roman"/>
              </a:rPr>
              <a:t>FIRST</a:t>
            </a:r>
            <a:r>
              <a:rPr lang="en-US" sz="2400" b="0" i="0" u="none" strike="noStrike" baseline="0" dirty="0">
                <a:latin typeface="Times-Roman"/>
              </a:rPr>
              <a:t>, </a:t>
            </a:r>
            <a:r>
              <a:rPr lang="en-US" sz="2400" i="1" dirty="0">
                <a:solidFill>
                  <a:srgbClr val="FF0000"/>
                </a:solidFill>
                <a:latin typeface="Times-Roman"/>
              </a:rPr>
              <a:t>FOLLOW</a:t>
            </a:r>
            <a:r>
              <a:rPr lang="en-US" sz="2400" b="0" i="0" u="none" strike="noStrike" baseline="0" dirty="0">
                <a:latin typeface="Times-Roman"/>
              </a:rPr>
              <a:t> and </a:t>
            </a:r>
            <a:r>
              <a:rPr lang="en-US" sz="2400" i="1" dirty="0">
                <a:solidFill>
                  <a:srgbClr val="FF0000"/>
                </a:solidFill>
                <a:latin typeface="Times-Roman"/>
              </a:rPr>
              <a:t>FIRST</a:t>
            </a:r>
            <a:r>
              <a:rPr lang="en-US" sz="2400" b="0" i="0" u="none" strike="noStrike" baseline="30000" dirty="0">
                <a:solidFill>
                  <a:srgbClr val="FF0000"/>
                </a:solidFill>
                <a:latin typeface="Times-Roman"/>
              </a:rPr>
              <a:t>+</a:t>
            </a:r>
            <a:r>
              <a:rPr lang="en-US" sz="2400" b="0" i="0" u="none" strike="noStrike" baseline="0" dirty="0">
                <a:latin typeface="Times-Roman"/>
              </a:rPr>
              <a:t> we can easily generate top-down parsers for backtrack-free grammars.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</a:t>
            </a:r>
            <a:r>
              <a:rPr lang="en-US" sz="2400" i="1" dirty="0">
                <a:solidFill>
                  <a:srgbClr val="FF0000"/>
                </a:solidFill>
                <a:latin typeface="Times-Roman"/>
              </a:rPr>
              <a:t>FIRST</a:t>
            </a:r>
            <a:r>
              <a:rPr lang="en-US" sz="2400" b="0" i="0" u="none" strike="noStrike" baseline="30000" dirty="0">
                <a:solidFill>
                  <a:srgbClr val="FF0000"/>
                </a:solidFill>
                <a:latin typeface="Times-Roman"/>
              </a:rPr>
              <a:t>+</a:t>
            </a:r>
            <a:r>
              <a:rPr lang="en-US" sz="1000" b="0" i="0" u="none" strike="noStrike" baseline="0" dirty="0">
                <a:latin typeface="MTSY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sets completely dictate the parsing decisions, so the tool can then emit an efficient top-down parser. The resulting parser is called an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LL(1) parser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name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LL(1)</a:t>
            </a:r>
            <a:r>
              <a:rPr lang="en-US" sz="2400" b="0" i="0" u="none" strike="noStrike" baseline="0" dirty="0">
                <a:latin typeface="Times-Roman"/>
              </a:rPr>
              <a:t> derives from the fact that these parsers </a:t>
            </a:r>
          </a:p>
          <a:p>
            <a:pPr algn="just"/>
            <a:r>
              <a:rPr lang="en-US" sz="2400" b="0" i="0" u="none" strike="noStrike" baseline="0" dirty="0">
                <a:latin typeface="Times-Roman"/>
              </a:rPr>
              <a:t>	- scan their input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left to right</a:t>
            </a:r>
            <a:r>
              <a:rPr lang="en-US" sz="2400" b="0" i="0" u="none" strike="noStrike" baseline="0" dirty="0">
                <a:latin typeface="Times-Roman"/>
              </a:rPr>
              <a:t>, </a:t>
            </a:r>
          </a:p>
          <a:p>
            <a:pPr algn="just"/>
            <a:r>
              <a:rPr lang="en-US" sz="2400" b="0" i="0" u="none" strike="noStrike" baseline="0" dirty="0">
                <a:latin typeface="Times-Roman"/>
              </a:rPr>
              <a:t>	- construct a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leftmost derivation</a:t>
            </a:r>
            <a:r>
              <a:rPr lang="en-US" sz="2400" b="0" i="0" u="none" strike="noStrike" baseline="0" dirty="0">
                <a:latin typeface="Times-Roman"/>
              </a:rPr>
              <a:t>, and</a:t>
            </a:r>
          </a:p>
          <a:p>
            <a:pPr algn="just"/>
            <a:r>
              <a:rPr lang="en-US" sz="2400" b="0" i="0" u="none" strike="noStrike" baseline="0" dirty="0">
                <a:latin typeface="Times-Roman"/>
              </a:rPr>
              <a:t>	- use a lookahead of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1 symbol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Grammars that work in an LL(1) scheme are often called </a:t>
            </a:r>
            <a:r>
              <a:rPr lang="en-US" sz="2400" b="1" i="1" dirty="0">
                <a:solidFill>
                  <a:srgbClr val="FF0000"/>
                </a:solidFill>
                <a:latin typeface="Times-Roman"/>
              </a:rPr>
              <a:t>LL(1) grammars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LL(1) grammars are, by definition, backtrack free.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7471690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1ECBAB5-7072-4A8B-A352-577C0EA09A6B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8669E9-36F8-4E1E-9005-8DF60889C6B6}"/>
              </a:ext>
            </a:extLst>
          </p:cNvPr>
          <p:cNvSpPr txBox="1"/>
          <p:nvPr/>
        </p:nvSpPr>
        <p:spPr>
          <a:xfrm>
            <a:off x="2588349" y="30778"/>
            <a:ext cx="265516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Table Driven LL(1) Parser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999745-9AAE-419C-8434-556A79A9B052}"/>
              </a:ext>
            </a:extLst>
          </p:cNvPr>
          <p:cNvSpPr txBox="1"/>
          <p:nvPr/>
        </p:nvSpPr>
        <p:spPr>
          <a:xfrm>
            <a:off x="221348" y="834740"/>
            <a:ext cx="11493305" cy="378565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To build an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Roman"/>
              </a:rPr>
              <a:t>LL(1) parser</a:t>
            </a:r>
            <a:r>
              <a:rPr lang="en-US" sz="2400" b="0" i="0" u="none" strike="noStrike" baseline="0" dirty="0">
                <a:latin typeface="Times-Roman"/>
              </a:rPr>
              <a:t>, the compiler writer provides a right-recursive, backtrack-free grammar and a </a:t>
            </a:r>
            <a:r>
              <a:rPr lang="en-US" sz="2400" i="1" dirty="0">
                <a:solidFill>
                  <a:srgbClr val="FF0000"/>
                </a:solidFill>
                <a:latin typeface="Times-Roman"/>
              </a:rPr>
              <a:t>parser generator </a:t>
            </a:r>
            <a:r>
              <a:rPr lang="en-US" sz="2400" b="0" i="0" u="none" strike="noStrike" baseline="0" dirty="0">
                <a:latin typeface="Times-Roman"/>
              </a:rPr>
              <a:t>constructs the actual parser.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most common implementation technique for an </a:t>
            </a:r>
            <a:r>
              <a:rPr lang="en-US" sz="2400" dirty="0">
                <a:latin typeface="Times-RomanSC"/>
              </a:rPr>
              <a:t>LL</a:t>
            </a:r>
            <a:r>
              <a:rPr lang="en-US" sz="2400" b="0" i="0" u="none" strike="noStrike" baseline="0" dirty="0">
                <a:latin typeface="Times-Roman"/>
              </a:rPr>
              <a:t>(1) parser generator uses a </a:t>
            </a:r>
            <a:r>
              <a:rPr lang="en-US" sz="2400" i="1" dirty="0">
                <a:solidFill>
                  <a:srgbClr val="FF0000"/>
                </a:solidFill>
                <a:latin typeface="Times-Roman"/>
              </a:rPr>
              <a:t>table-driven skeleton parser</a:t>
            </a:r>
            <a:r>
              <a:rPr lang="en-US" sz="2400" b="0" i="0" u="none" strike="noStrike" baseline="0" dirty="0">
                <a:latin typeface="Times-Roman"/>
              </a:rPr>
              <a:t>, such as the one shown in next slide.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parser generator constructs a </a:t>
            </a:r>
            <a:r>
              <a:rPr lang="en-US" sz="2400" i="1" dirty="0">
                <a:solidFill>
                  <a:srgbClr val="FF0000"/>
                </a:solidFill>
                <a:latin typeface="Times-Roman"/>
              </a:rPr>
              <a:t>table,</a:t>
            </a:r>
            <a:r>
              <a:rPr lang="en-US" sz="2400" b="0" i="0" u="none" strike="noStrike" baseline="0" dirty="0">
                <a:latin typeface="Times-Roman"/>
              </a:rPr>
              <a:t> which codifies the parsing decisions and drives the skeleton parser.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next slide also shows the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LL(1) table</a:t>
            </a:r>
            <a:r>
              <a:rPr lang="en-US" sz="2400" b="0" i="0" u="none" strike="noStrike" baseline="0" dirty="0">
                <a:latin typeface="Times-Roman"/>
              </a:rPr>
              <a:t> for the right-recursive expression grammar</a:t>
            </a:r>
          </a:p>
        </p:txBody>
      </p:sp>
    </p:spTree>
    <p:extLst>
      <p:ext uri="{BB962C8B-B14F-4D97-AF65-F5344CB8AC3E}">
        <p14:creationId xmlns:p14="http://schemas.microsoft.com/office/powerpoint/2010/main" val="124610569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1ECBAB5-7072-4A8B-A352-577C0EA09A6B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8669E9-36F8-4E1E-9005-8DF60889C6B6}"/>
              </a:ext>
            </a:extLst>
          </p:cNvPr>
          <p:cNvSpPr txBox="1"/>
          <p:nvPr/>
        </p:nvSpPr>
        <p:spPr>
          <a:xfrm>
            <a:off x="2588349" y="30778"/>
            <a:ext cx="265516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Table Driven LL(1) Parser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0E4110-C2E6-4BEC-931D-AE61F1B3EFBE}"/>
              </a:ext>
            </a:extLst>
          </p:cNvPr>
          <p:cNvSpPr txBox="1"/>
          <p:nvPr/>
        </p:nvSpPr>
        <p:spPr>
          <a:xfrm>
            <a:off x="117782" y="456382"/>
            <a:ext cx="10320446" cy="163121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The algorithm to build </a:t>
            </a:r>
            <a:r>
              <a:rPr lang="en-US" sz="2000" b="0" i="1" u="none" strike="noStrike" baseline="0" dirty="0">
                <a:latin typeface="LetterGothic-Slant_167"/>
              </a:rPr>
              <a:t>Table</a:t>
            </a:r>
            <a:r>
              <a:rPr lang="en-US" sz="2000" b="0" i="0" u="none" strike="noStrike" baseline="0" dirty="0">
                <a:latin typeface="LetterGothic-Slant_167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is straightforward.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b="0" i="0" u="none" strike="noStrike" baseline="0" dirty="0">
              <a:latin typeface="Times-Roman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It assumes that </a:t>
            </a:r>
            <a:r>
              <a:rPr lang="en-US" sz="2000" dirty="0">
                <a:latin typeface="Times-RomanSC"/>
              </a:rPr>
              <a:t>FIRST</a:t>
            </a:r>
            <a:r>
              <a:rPr lang="en-US" sz="2000" b="0" i="0" u="none" strike="noStrike" baseline="0" dirty="0">
                <a:latin typeface="Times-Roman"/>
              </a:rPr>
              <a:t>, FOLLOW and FIRST+ sets are available for the grammar.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It iterates over the grammar symbols and fills in </a:t>
            </a:r>
            <a:r>
              <a:rPr lang="en-US" sz="2000" b="0" i="0" u="none" strike="noStrike" baseline="0" dirty="0">
                <a:latin typeface="LetterGothic-Slant_167"/>
              </a:rPr>
              <a:t>Table</a:t>
            </a:r>
            <a:r>
              <a:rPr lang="en-US" sz="2000" b="0" i="0" u="none" strike="noStrike" baseline="0" dirty="0">
                <a:latin typeface="Times-Roman"/>
              </a:rPr>
              <a:t>, as shown below.</a:t>
            </a:r>
            <a:endParaRPr lang="en-US" sz="2000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8B40829-716E-47EE-B1E5-614F7B1234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3151434"/>
              </p:ext>
            </p:extLst>
          </p:nvPr>
        </p:nvGraphicFramePr>
        <p:xfrm>
          <a:off x="114150" y="2158226"/>
          <a:ext cx="6549743" cy="45098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385" name="Bitmap Image" r:id="rId3" imgW="5076720" imgH="3495600" progId="PBrush">
                  <p:embed/>
                </p:oleObj>
              </mc:Choice>
              <mc:Fallback>
                <p:oleObj name="Bitmap Image" r:id="rId3" imgW="5076720" imgH="3495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4150" y="2158226"/>
                        <a:ext cx="6549743" cy="450986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0397DE6-31E3-4083-BBC4-65565F6F3DB9}"/>
              </a:ext>
            </a:extLst>
          </p:cNvPr>
          <p:cNvSpPr txBox="1"/>
          <p:nvPr/>
        </p:nvSpPr>
        <p:spPr>
          <a:xfrm>
            <a:off x="6752489" y="4340403"/>
            <a:ext cx="5325360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Times-Roman"/>
              </a:rPr>
              <a:t>If the grammar meets the backtrack free condition, the construction will produce a correct table in </a:t>
            </a:r>
            <a:r>
              <a:rPr lang="en-US" sz="1800" b="1" i="1" u="none" strike="noStrike" baseline="0" dirty="0">
                <a:solidFill>
                  <a:srgbClr val="FF0000"/>
                </a:solidFill>
                <a:latin typeface="Times-Bold"/>
              </a:rPr>
              <a:t>O</a:t>
            </a:r>
            <a:r>
              <a:rPr lang="en-US" sz="1800" b="1" i="1" u="none" strike="noStrike" baseline="0" dirty="0">
                <a:solidFill>
                  <a:srgbClr val="FF0000"/>
                </a:solidFill>
                <a:latin typeface="Times-Roman"/>
              </a:rPr>
              <a:t>(|</a:t>
            </a:r>
            <a:r>
              <a:rPr lang="en-US" sz="1800" b="1" i="1" u="none" strike="noStrike" baseline="0" dirty="0" err="1">
                <a:solidFill>
                  <a:srgbClr val="FF0000"/>
                </a:solidFill>
                <a:latin typeface="Times-Roman"/>
              </a:rPr>
              <a:t>P|x|T</a:t>
            </a:r>
            <a:r>
              <a:rPr lang="en-US" sz="1800" b="1" i="1" u="none" strike="noStrike" baseline="0" dirty="0">
                <a:solidFill>
                  <a:srgbClr val="FF0000"/>
                </a:solidFill>
                <a:latin typeface="Times-Roman"/>
              </a:rPr>
              <a:t>|) </a:t>
            </a:r>
            <a:r>
              <a:rPr lang="en-US" sz="1800" b="0" i="0" u="none" strike="noStrike" baseline="0" dirty="0">
                <a:latin typeface="Times-Roman"/>
              </a:rPr>
              <a:t>time, where </a:t>
            </a:r>
            <a:r>
              <a:rPr lang="en-US" b="1" i="1" dirty="0">
                <a:solidFill>
                  <a:srgbClr val="FF0000"/>
                </a:solidFill>
                <a:latin typeface="Times-Bold"/>
              </a:rPr>
              <a:t>P</a:t>
            </a:r>
            <a:r>
              <a:rPr lang="en-US" sz="1800" b="0" i="1" u="none" strike="noStrike" baseline="0" dirty="0">
                <a:latin typeface="Times-Italic"/>
              </a:rPr>
              <a:t> </a:t>
            </a:r>
            <a:r>
              <a:rPr lang="en-US" sz="1800" b="0" i="0" u="none" strike="noStrike" baseline="0" dirty="0">
                <a:latin typeface="Times-Roman"/>
              </a:rPr>
              <a:t>is the set of productions and </a:t>
            </a:r>
            <a:r>
              <a:rPr lang="en-US" b="1" i="1" dirty="0">
                <a:solidFill>
                  <a:srgbClr val="FF0000"/>
                </a:solidFill>
                <a:latin typeface="Times-Bold"/>
              </a:rPr>
              <a:t>T</a:t>
            </a:r>
            <a:r>
              <a:rPr lang="en-US" sz="1800" b="0" i="1" u="none" strike="noStrike" baseline="0" dirty="0">
                <a:latin typeface="Times-Italic"/>
              </a:rPr>
              <a:t> </a:t>
            </a:r>
            <a:r>
              <a:rPr lang="en-US" sz="1800" b="0" i="0" u="none" strike="noStrike" baseline="0" dirty="0">
                <a:latin typeface="Times-Roman"/>
              </a:rPr>
              <a:t>is the set of terminals.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Times-Roman"/>
              </a:rPr>
              <a:t>If the grammar is not backtrack free, the construction will assign more than one production to some elements of </a:t>
            </a:r>
            <a:r>
              <a:rPr lang="en-US" sz="1800" b="0" i="0" u="none" strike="noStrike" baseline="0" dirty="0">
                <a:latin typeface="LetterGothic-Slant_167"/>
              </a:rPr>
              <a:t>Table</a:t>
            </a:r>
            <a:r>
              <a:rPr lang="en-US" sz="1800" b="0" i="0" u="none" strike="noStrike" baseline="0" dirty="0">
                <a:latin typeface="Times-Roman"/>
              </a:rPr>
              <a:t>.</a:t>
            </a:r>
            <a:endParaRPr lang="en-US" dirty="0">
              <a:latin typeface="Times-Roman"/>
            </a:endParaRP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7E770A7-001E-4E55-A590-6BF9537045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0580605"/>
              </p:ext>
            </p:extLst>
          </p:nvPr>
        </p:nvGraphicFramePr>
        <p:xfrm>
          <a:off x="6804569" y="2143870"/>
          <a:ext cx="5167037" cy="20711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386" name="Bitmap Image" r:id="rId5" imgW="4124160" imgH="1800360" progId="PBrush">
                  <p:embed/>
                </p:oleObj>
              </mc:Choice>
              <mc:Fallback>
                <p:oleObj name="Bitmap Image" r:id="rId5" imgW="4124160" imgH="180036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960120B8-3060-4B9D-B55F-702CD9534AB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04569" y="2143870"/>
                        <a:ext cx="5167037" cy="2071146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9537723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1ECBAB5-7072-4A8B-A352-577C0EA09A6B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8669E9-36F8-4E1E-9005-8DF60889C6B6}"/>
              </a:ext>
            </a:extLst>
          </p:cNvPr>
          <p:cNvSpPr txBox="1"/>
          <p:nvPr/>
        </p:nvSpPr>
        <p:spPr>
          <a:xfrm>
            <a:off x="2588349" y="30778"/>
            <a:ext cx="265516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Table Driven LL(1) Parser</a:t>
            </a:r>
            <a:endParaRPr lang="en-US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10DD6E0B-BE0E-4163-B4AE-D60413C781B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0613678"/>
              </p:ext>
            </p:extLst>
          </p:nvPr>
        </p:nvGraphicFramePr>
        <p:xfrm>
          <a:off x="191670" y="506437"/>
          <a:ext cx="5586620" cy="63207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430" name="Bitmap Image" r:id="rId3" imgW="4410000" imgH="4886280" progId="PBrush">
                  <p:embed/>
                </p:oleObj>
              </mc:Choice>
              <mc:Fallback>
                <p:oleObj name="Bitmap Image" r:id="rId3" imgW="4410000" imgH="4886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1670" y="506437"/>
                        <a:ext cx="5586620" cy="6320785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7D60459-9AD0-4ED5-B305-62B428ED26F8}"/>
              </a:ext>
            </a:extLst>
          </p:cNvPr>
          <p:cNvSpPr txBox="1"/>
          <p:nvPr/>
        </p:nvSpPr>
        <p:spPr>
          <a:xfrm>
            <a:off x="3151163" y="6519445"/>
            <a:ext cx="248998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u="none" strike="noStrike" baseline="0" dirty="0">
                <a:solidFill>
                  <a:srgbClr val="FF0000"/>
                </a:solidFill>
                <a:latin typeface="ArialMT"/>
              </a:rPr>
              <a:t>The Skeleton LL(1) Parse</a:t>
            </a:r>
            <a:endParaRPr lang="en-US" sz="1400" dirty="0">
              <a:solidFill>
                <a:srgbClr val="FF0000"/>
              </a:solidFill>
            </a:endParaRP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60120B8-3060-4B9D-B55F-702CD9534A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5127701"/>
              </p:ext>
            </p:extLst>
          </p:nvPr>
        </p:nvGraphicFramePr>
        <p:xfrm>
          <a:off x="5802068" y="39268"/>
          <a:ext cx="6252456" cy="27291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431" name="Bitmap Image" r:id="rId5" imgW="4124160" imgH="1800360" progId="PBrush">
                  <p:embed/>
                </p:oleObj>
              </mc:Choice>
              <mc:Fallback>
                <p:oleObj name="Bitmap Image" r:id="rId5" imgW="4124160" imgH="1800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802068" y="39268"/>
                        <a:ext cx="6252456" cy="272913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6CAE33B-7349-4200-AC8E-AB7675459073}"/>
              </a:ext>
            </a:extLst>
          </p:cNvPr>
          <p:cNvSpPr txBox="1"/>
          <p:nvPr/>
        </p:nvSpPr>
        <p:spPr>
          <a:xfrm>
            <a:off x="5802068" y="2919047"/>
            <a:ext cx="6105377" cy="203132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-Roman"/>
              </a:rPr>
              <a:t>T</a:t>
            </a:r>
            <a:r>
              <a:rPr lang="en-US" sz="1800" b="0" i="0" u="none" strike="noStrike" baseline="0" dirty="0">
                <a:latin typeface="Times-Roman"/>
              </a:rPr>
              <a:t>he variable </a:t>
            </a:r>
            <a:r>
              <a:rPr lang="en-US" sz="1600" b="1" i="1" u="none" strike="noStrike" baseline="0" dirty="0">
                <a:solidFill>
                  <a:srgbClr val="FF0000"/>
                </a:solidFill>
                <a:latin typeface="LetterGothic"/>
              </a:rPr>
              <a:t>focus</a:t>
            </a:r>
            <a:r>
              <a:rPr lang="en-US" sz="1600" b="0" i="0" u="none" strike="noStrike" baseline="0" dirty="0">
                <a:latin typeface="LetterGothic"/>
              </a:rPr>
              <a:t> </a:t>
            </a:r>
            <a:r>
              <a:rPr lang="en-US" sz="1800" b="0" i="0" u="none" strike="noStrike" baseline="0" dirty="0">
                <a:latin typeface="Times-Roman"/>
              </a:rPr>
              <a:t>holds the next grammar symbol.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Times-Roman"/>
              </a:rPr>
              <a:t>The parse table, </a:t>
            </a:r>
            <a:r>
              <a:rPr lang="en-US" sz="1600" b="1" i="1" dirty="0">
                <a:solidFill>
                  <a:srgbClr val="FF0000"/>
                </a:solidFill>
                <a:latin typeface="LetterGothic"/>
              </a:rPr>
              <a:t>Table</a:t>
            </a:r>
            <a:r>
              <a:rPr lang="en-US" sz="1800" b="0" i="0" u="none" strike="noStrike" baseline="0" dirty="0">
                <a:latin typeface="Times-Roman"/>
              </a:rPr>
              <a:t>, maps pairs of </a:t>
            </a:r>
            <a:r>
              <a:rPr lang="en-US" sz="1800" b="0" i="0" u="none" strike="noStrike" baseline="0" dirty="0" err="1">
                <a:latin typeface="Times-Roman"/>
              </a:rPr>
              <a:t>nonterminals</a:t>
            </a:r>
            <a:r>
              <a:rPr lang="en-US" sz="1800" b="0" i="0" u="none" strike="noStrike" baseline="0" dirty="0">
                <a:latin typeface="Times-Roman"/>
              </a:rPr>
              <a:t> and lookahead symbols (terminals or </a:t>
            </a:r>
            <a:r>
              <a:rPr lang="en-US" sz="1800" b="0" i="0" u="none" strike="noStrike" baseline="0" dirty="0" err="1">
                <a:latin typeface="LetterGothic"/>
              </a:rPr>
              <a:t>eof</a:t>
            </a:r>
            <a:r>
              <a:rPr lang="en-US" sz="1800" b="0" i="0" u="none" strike="noStrike" baseline="0" dirty="0">
                <a:latin typeface="Times-Roman"/>
              </a:rPr>
              <a:t>) into productions.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800" b="0" i="0" u="none" strike="noStrike" baseline="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Times-Roman"/>
              </a:rPr>
              <a:t>Given a nonterminal </a:t>
            </a:r>
            <a:r>
              <a:rPr lang="en-US" sz="1800" b="1" i="1" u="none" strike="noStrike" baseline="0" dirty="0">
                <a:solidFill>
                  <a:srgbClr val="FF0000"/>
                </a:solidFill>
                <a:latin typeface="Times-Italic"/>
              </a:rPr>
              <a:t>A</a:t>
            </a:r>
            <a:r>
              <a:rPr lang="en-US" sz="1800" b="0" i="1" u="none" strike="noStrike" baseline="0" dirty="0">
                <a:latin typeface="Times-Italic"/>
              </a:rPr>
              <a:t> </a:t>
            </a:r>
            <a:r>
              <a:rPr lang="en-US" sz="1800" b="0" i="0" u="none" strike="noStrike" baseline="0" dirty="0">
                <a:latin typeface="Times-Roman"/>
              </a:rPr>
              <a:t>and a lookahead symbol </a:t>
            </a:r>
            <a:r>
              <a:rPr lang="en-US" b="1" i="1" dirty="0">
                <a:solidFill>
                  <a:srgbClr val="FF0000"/>
                </a:solidFill>
                <a:latin typeface="Times-Italic"/>
              </a:rPr>
              <a:t>w,</a:t>
            </a:r>
            <a:r>
              <a:rPr lang="en-US" sz="1800" b="0" i="0" u="none" strike="noStrike" baseline="0" dirty="0">
                <a:latin typeface="Times-Roman"/>
              </a:rPr>
              <a:t> </a:t>
            </a:r>
            <a:r>
              <a:rPr lang="en-US" sz="1600" b="1" i="1" dirty="0">
                <a:solidFill>
                  <a:srgbClr val="FF0000"/>
                </a:solidFill>
                <a:latin typeface="LetterGothic"/>
              </a:rPr>
              <a:t>Table[</a:t>
            </a:r>
            <a:r>
              <a:rPr lang="en-US" sz="1600" b="1" i="1" dirty="0" err="1">
                <a:solidFill>
                  <a:srgbClr val="FF0000"/>
                </a:solidFill>
                <a:latin typeface="LetterGothic"/>
              </a:rPr>
              <a:t>A,w</a:t>
            </a:r>
            <a:r>
              <a:rPr lang="en-US" sz="1600" b="1" i="1" dirty="0">
                <a:solidFill>
                  <a:srgbClr val="FF0000"/>
                </a:solidFill>
                <a:latin typeface="LetterGothic"/>
              </a:rPr>
              <a:t>]</a:t>
            </a:r>
            <a:r>
              <a:rPr lang="en-US" sz="1800" b="0" i="0" u="none" strike="noStrike" baseline="0" dirty="0">
                <a:latin typeface="LetterGothic-Slant_167"/>
              </a:rPr>
              <a:t> </a:t>
            </a:r>
            <a:r>
              <a:rPr lang="en-US" sz="1800" b="0" i="0" u="none" strike="noStrike" baseline="0" dirty="0">
                <a:latin typeface="Times-Roman"/>
              </a:rPr>
              <a:t>specifies the correct expansion.</a:t>
            </a:r>
            <a:endParaRPr lang="en-US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FBFCCA86-99CA-41CA-8467-7A6032D005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3627323"/>
              </p:ext>
            </p:extLst>
          </p:nvPr>
        </p:nvGraphicFramePr>
        <p:xfrm>
          <a:off x="5937884" y="5002962"/>
          <a:ext cx="4502922" cy="18157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432" name="Bitmap Image" r:id="rId7" imgW="4095720" imgH="1533600" progId="PBrush">
                  <p:embed/>
                </p:oleObj>
              </mc:Choice>
              <mc:Fallback>
                <p:oleObj name="Bitmap Image" r:id="rId7" imgW="4095720" imgH="1533600" progId="PBrush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641E4E26-B948-43A0-B2F6-A8C3B42E65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937884" y="5002962"/>
                        <a:ext cx="4502922" cy="1815770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1140357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1ECBAB5-7072-4A8B-A352-577C0EA09A6B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8669E9-36F8-4E1E-9005-8DF60889C6B6}"/>
              </a:ext>
            </a:extLst>
          </p:cNvPr>
          <p:cNvSpPr txBox="1"/>
          <p:nvPr/>
        </p:nvSpPr>
        <p:spPr>
          <a:xfrm>
            <a:off x="2588349" y="30778"/>
            <a:ext cx="265516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Table Driven LL(1) Parser</a:t>
            </a:r>
            <a:endParaRPr lang="en-US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5BD90597-18F0-42DE-946F-843B381D5C2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6774086"/>
              </p:ext>
            </p:extLst>
          </p:nvPr>
        </p:nvGraphicFramePr>
        <p:xfrm>
          <a:off x="188044" y="534084"/>
          <a:ext cx="5243513" cy="61762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75" name="Bitmap Image" r:id="rId3" imgW="4848120" imgH="4886280" progId="PBrush">
                  <p:embed/>
                </p:oleObj>
              </mc:Choice>
              <mc:Fallback>
                <p:oleObj name="Bitmap Image" r:id="rId3" imgW="4848120" imgH="4886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8044" y="534084"/>
                        <a:ext cx="5243513" cy="6176205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FC3ECAE-F849-433B-8018-12D4A61051A0}"/>
              </a:ext>
            </a:extLst>
          </p:cNvPr>
          <p:cNvSpPr txBox="1"/>
          <p:nvPr/>
        </p:nvSpPr>
        <p:spPr>
          <a:xfrm>
            <a:off x="5598943" y="96970"/>
            <a:ext cx="6405013" cy="286232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This example shows the actions of the LL(1) expression parser for the input string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LetterGothic"/>
              </a:rPr>
              <a:t>a + b x c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The central column shows the contents of the parser’s stack, which holds the partially completed lower fringe of the parse tree.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The parse concludes successfully when it pops </a:t>
            </a:r>
            <a:r>
              <a:rPr lang="en-US" sz="2000" b="0" i="1" u="none" strike="noStrike" baseline="0" dirty="0">
                <a:latin typeface="Times-Italic"/>
              </a:rPr>
              <a:t>Expr</a:t>
            </a:r>
            <a:r>
              <a:rPr lang="en-US" sz="2000" b="0" i="1" u="none" strike="noStrike" baseline="30000" dirty="0">
                <a:latin typeface="Times-Italic"/>
              </a:rPr>
              <a:t>1</a:t>
            </a:r>
            <a:r>
              <a:rPr lang="en-US" sz="2000" b="0" i="0" u="none" strike="noStrike" baseline="0" dirty="0">
                <a:latin typeface="MTSY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from the stack, leaving </a:t>
            </a:r>
            <a:r>
              <a:rPr lang="en-US" sz="2000" b="0" i="0" u="none" strike="noStrike" baseline="0" dirty="0" err="1">
                <a:latin typeface="LetterGothic"/>
              </a:rPr>
              <a:t>eof</a:t>
            </a:r>
            <a:r>
              <a:rPr lang="en-US" sz="2000" b="0" i="0" u="none" strike="noStrike" baseline="0" dirty="0">
                <a:latin typeface="LetterGothi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exposed on the stack.</a:t>
            </a:r>
            <a:endParaRPr lang="en-US" sz="2000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F229C2A5-E07A-473F-827A-BA874AB5B1E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4312441"/>
              </p:ext>
            </p:extLst>
          </p:nvPr>
        </p:nvGraphicFramePr>
        <p:xfrm>
          <a:off x="5598943" y="2959292"/>
          <a:ext cx="4459457" cy="19465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76" name="Bitmap Image" r:id="rId5" imgW="4124160" imgH="1800360" progId="PBrush">
                  <p:embed/>
                </p:oleObj>
              </mc:Choice>
              <mc:Fallback>
                <p:oleObj name="Bitmap Image" r:id="rId5" imgW="4124160" imgH="180036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B7E770A7-001E-4E55-A590-6BF9537045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98943" y="2959292"/>
                        <a:ext cx="4459457" cy="1946507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397BE41C-6BE3-40D7-9D5E-316974375F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3997389"/>
              </p:ext>
            </p:extLst>
          </p:nvPr>
        </p:nvGraphicFramePr>
        <p:xfrm>
          <a:off x="5598943" y="4945259"/>
          <a:ext cx="4459458" cy="17982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477" name="Bitmap Image" r:id="rId7" imgW="4095720" imgH="1533600" progId="PBrush">
                  <p:embed/>
                </p:oleObj>
              </mc:Choice>
              <mc:Fallback>
                <p:oleObj name="Bitmap Image" r:id="rId7" imgW="4095720" imgH="153360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FBFCCA86-99CA-41CA-8467-7A6032D005C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598943" y="4945259"/>
                        <a:ext cx="4459458" cy="1798243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9027891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1ECBAB5-7072-4A8B-A352-577C0EA09A6B}"/>
              </a:ext>
            </a:extLst>
          </p:cNvPr>
          <p:cNvSpPr txBox="1"/>
          <p:nvPr/>
        </p:nvSpPr>
        <p:spPr>
          <a:xfrm>
            <a:off x="0" y="0"/>
            <a:ext cx="243371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TOP-DOWN PARSING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8669E9-36F8-4E1E-9005-8DF60889C6B6}"/>
              </a:ext>
            </a:extLst>
          </p:cNvPr>
          <p:cNvSpPr txBox="1"/>
          <p:nvPr/>
        </p:nvSpPr>
        <p:spPr>
          <a:xfrm>
            <a:off x="2588349" y="30778"/>
            <a:ext cx="2655164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Table Driven LL(1) Parser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93E29E-8906-4254-ACAF-40CFBB1E961F}"/>
              </a:ext>
            </a:extLst>
          </p:cNvPr>
          <p:cNvSpPr txBox="1"/>
          <p:nvPr/>
        </p:nvSpPr>
        <p:spPr>
          <a:xfrm>
            <a:off x="6710289" y="658393"/>
            <a:ext cx="5205046" cy="280076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b="0" i="0" u="none" strike="noStrike" baseline="0" dirty="0">
                <a:latin typeface="Times-Roman"/>
              </a:rPr>
              <a:t>Now, consider the actions of the </a:t>
            </a:r>
            <a:r>
              <a:rPr lang="en-US" sz="2200" b="1" i="1" u="none" strike="noStrike" baseline="0" dirty="0">
                <a:solidFill>
                  <a:srgbClr val="FF0000"/>
                </a:solidFill>
                <a:latin typeface="Times-Roman"/>
              </a:rPr>
              <a:t>LL(1)</a:t>
            </a:r>
            <a:r>
              <a:rPr lang="en-US" sz="2200" b="0" i="0" u="none" strike="noStrike" baseline="0" dirty="0">
                <a:latin typeface="Times-Roman"/>
              </a:rPr>
              <a:t> parser on the illegal input string </a:t>
            </a:r>
            <a:r>
              <a:rPr lang="en-US" sz="2200" b="1" i="1" dirty="0">
                <a:solidFill>
                  <a:srgbClr val="FF0000"/>
                </a:solidFill>
                <a:latin typeface="Times-Roman"/>
              </a:rPr>
              <a:t>x + ÷ y</a:t>
            </a:r>
            <a:r>
              <a:rPr lang="en-US" sz="2200" b="0" i="0" u="none" strike="noStrike" baseline="0" dirty="0">
                <a:latin typeface="Times-Roman"/>
              </a:rPr>
              <a:t>, shown here.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2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200" b="0" i="0" u="none" strike="noStrike" baseline="0" dirty="0">
                <a:latin typeface="Times-Roman"/>
              </a:rPr>
              <a:t>It detects the syntax error when it attempts to expand a </a:t>
            </a:r>
            <a:r>
              <a:rPr lang="en-US" sz="2200" b="0" i="1" u="none" strike="noStrike" baseline="0" dirty="0">
                <a:latin typeface="Times-Italic"/>
              </a:rPr>
              <a:t>Term </a:t>
            </a:r>
            <a:r>
              <a:rPr lang="en-US" sz="2200" b="0" i="0" u="none" strike="noStrike" baseline="0" dirty="0">
                <a:latin typeface="Times-Roman"/>
              </a:rPr>
              <a:t>with lookahead symbol </a:t>
            </a:r>
            <a:r>
              <a:rPr lang="en-US" sz="2200" b="1" i="1" dirty="0">
                <a:solidFill>
                  <a:srgbClr val="FF0000"/>
                </a:solidFill>
                <a:latin typeface="Times-Roman"/>
              </a:rPr>
              <a:t>÷</a:t>
            </a:r>
            <a:r>
              <a:rPr lang="en-US" sz="2200" b="0" i="0" u="none" strike="noStrike" baseline="0" dirty="0">
                <a:latin typeface="Times-Roman"/>
              </a:rPr>
              <a:t>. </a:t>
            </a:r>
            <a:r>
              <a:rPr lang="en-US" sz="2200" b="1" i="1" dirty="0">
                <a:solidFill>
                  <a:srgbClr val="FF0000"/>
                </a:solidFill>
                <a:latin typeface="Times-Roman"/>
              </a:rPr>
              <a:t>Table[Term,÷] </a:t>
            </a:r>
            <a:r>
              <a:rPr lang="en-US" sz="2200" b="0" i="0" u="none" strike="noStrike" baseline="0" dirty="0">
                <a:latin typeface="Times-Roman"/>
              </a:rPr>
              <a:t>contains “</a:t>
            </a:r>
            <a:r>
              <a:rPr lang="en-US" sz="2200" b="1" i="1" dirty="0">
                <a:solidFill>
                  <a:srgbClr val="FF0000"/>
                </a:solidFill>
                <a:latin typeface="Times-Roman"/>
              </a:rPr>
              <a:t>—</a:t>
            </a:r>
            <a:r>
              <a:rPr lang="en-US" sz="2200" b="0" i="0" u="none" strike="noStrike" baseline="0" dirty="0">
                <a:latin typeface="Times-Roman"/>
              </a:rPr>
              <a:t>”, indicating a syntax error.</a:t>
            </a:r>
            <a:endParaRPr lang="en-US" sz="2200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A175C8E-55AE-4893-97E3-0041FDB985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8448661"/>
              </p:ext>
            </p:extLst>
          </p:nvPr>
        </p:nvGraphicFramePr>
        <p:xfrm>
          <a:off x="150056" y="658393"/>
          <a:ext cx="6425844" cy="33414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432" name="Bitmap Image" r:id="rId3" imgW="5477040" imgH="2847960" progId="PBrush">
                  <p:embed/>
                </p:oleObj>
              </mc:Choice>
              <mc:Fallback>
                <p:oleObj name="Bitmap Image" r:id="rId3" imgW="5477040" imgH="2847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0056" y="658393"/>
                        <a:ext cx="6425844" cy="3341439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EF9A3C90-C471-4A7D-8F7F-AC60572313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2630972"/>
              </p:ext>
            </p:extLst>
          </p:nvPr>
        </p:nvGraphicFramePr>
        <p:xfrm>
          <a:off x="150056" y="3999831"/>
          <a:ext cx="6307015" cy="27529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433" name="Bitmap Image" r:id="rId5" imgW="4124160" imgH="1800360" progId="PBrush">
                  <p:embed/>
                </p:oleObj>
              </mc:Choice>
              <mc:Fallback>
                <p:oleObj name="Bitmap Image" r:id="rId5" imgW="4124160" imgH="180036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B7E770A7-001E-4E55-A590-6BF9537045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0056" y="3999831"/>
                        <a:ext cx="6307015" cy="2752947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8137400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2D5DE59-B596-4C51-824D-3EC11F8FFF7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2934" y="42204"/>
          <a:ext cx="5376862" cy="66910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38" name="Bitmap Image" r:id="rId3" imgW="4048200" imgH="4809960" progId="PBrush">
                  <p:embed/>
                </p:oleObj>
              </mc:Choice>
              <mc:Fallback>
                <p:oleObj name="Bitmap Image" r:id="rId3" imgW="4048200" imgH="480996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2D5DE59-B596-4C51-824D-3EC11F8FFF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72934" y="42204"/>
                        <a:ext cx="5376862" cy="6691086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5171453-B217-4954-BFBB-49F34C39224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4927" y="79828"/>
          <a:ext cx="6513159" cy="66294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39" name="Bitmap Image" r:id="rId5" imgW="4124160" imgH="4105440" progId="PBrush">
                  <p:embed/>
                </p:oleObj>
              </mc:Choice>
              <mc:Fallback>
                <p:oleObj name="Bitmap Image" r:id="rId5" imgW="4124160" imgH="410544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5171453-B217-4954-BFBB-49F34C3922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4927" y="79828"/>
                        <a:ext cx="6513159" cy="662944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Arrow: Right 1">
            <a:extLst>
              <a:ext uri="{FF2B5EF4-FFF2-40B4-BE49-F238E27FC236}">
                <a16:creationId xmlns:a16="http://schemas.microsoft.com/office/drawing/2014/main" id="{43337FCE-DE67-4293-8489-A95FBD6BFE7B}"/>
              </a:ext>
            </a:extLst>
          </p:cNvPr>
          <p:cNvSpPr/>
          <p:nvPr/>
        </p:nvSpPr>
        <p:spPr>
          <a:xfrm>
            <a:off x="558800" y="3133747"/>
            <a:ext cx="533400" cy="177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6446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1ECBAB5-7072-4A8B-A352-577C0EA09A6B}"/>
              </a:ext>
            </a:extLst>
          </p:cNvPr>
          <p:cNvSpPr txBox="1"/>
          <p:nvPr/>
        </p:nvSpPr>
        <p:spPr>
          <a:xfrm>
            <a:off x="0" y="0"/>
            <a:ext cx="267286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BOTTOM-UP PARSING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76860D-8701-42E8-82A3-DACF30685F4D}"/>
              </a:ext>
            </a:extLst>
          </p:cNvPr>
          <p:cNvSpPr txBox="1"/>
          <p:nvPr/>
        </p:nvSpPr>
        <p:spPr>
          <a:xfrm>
            <a:off x="154744" y="434460"/>
            <a:ext cx="1177465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Bottom-up parsers build a parse tree starting from its leaves and working toward its root.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57DE318-1E43-4C69-8915-149EC13E55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5553761"/>
              </p:ext>
            </p:extLst>
          </p:nvPr>
        </p:nvGraphicFramePr>
        <p:xfrm>
          <a:off x="530132" y="1367288"/>
          <a:ext cx="4291175" cy="22059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515" name="Bitmap Image" r:id="rId3" imgW="2371680" imgH="1219320" progId="PBrush">
                  <p:embed/>
                </p:oleObj>
              </mc:Choice>
              <mc:Fallback>
                <p:oleObj name="Bitmap Image" r:id="rId3" imgW="2371680" imgH="1219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0132" y="1367288"/>
                        <a:ext cx="4291175" cy="2205905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7A73775-2577-4CBF-9CE1-29EDF1D790F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7054001"/>
              </p:ext>
            </p:extLst>
          </p:nvPr>
        </p:nvGraphicFramePr>
        <p:xfrm>
          <a:off x="5194495" y="2221702"/>
          <a:ext cx="2570871" cy="34088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516" name="Bitmap Image" r:id="rId5" imgW="914400" imgH="1781280" progId="PBrush">
                  <p:embed/>
                </p:oleObj>
              </mc:Choice>
              <mc:Fallback>
                <p:oleObj name="Bitmap Image" r:id="rId5" imgW="914400" imgH="1781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194495" y="2221702"/>
                        <a:ext cx="2570871" cy="3408884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DD54CBC-11B0-4A6C-B556-C7CA85DF90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9470490"/>
              </p:ext>
            </p:extLst>
          </p:nvPr>
        </p:nvGraphicFramePr>
        <p:xfrm>
          <a:off x="8421861" y="3211079"/>
          <a:ext cx="2269585" cy="35279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517" name="Bitmap Image" r:id="rId7" imgW="961920" imgH="1495440" progId="PBrush">
                  <p:embed/>
                </p:oleObj>
              </mc:Choice>
              <mc:Fallback>
                <p:oleObj name="Bitmap Image" r:id="rId7" imgW="961920" imgH="1495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421861" y="3211079"/>
                        <a:ext cx="2269585" cy="3527969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2483184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50EE63E-A361-471A-A7A4-D6D3E809F486}"/>
              </a:ext>
            </a:extLst>
          </p:cNvPr>
          <p:cNvSpPr txBox="1"/>
          <p:nvPr/>
        </p:nvSpPr>
        <p:spPr>
          <a:xfrm>
            <a:off x="6499274" y="225868"/>
            <a:ext cx="5542671" cy="517064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200" b="0" i="0" u="none" strike="noStrike" baseline="0" dirty="0">
                <a:latin typeface="Times-Roman"/>
              </a:rPr>
              <a:t>The parser constructs a </a:t>
            </a:r>
            <a:r>
              <a:rPr lang="en-US" sz="2200" b="1" i="1" u="none" strike="noStrike" baseline="0" dirty="0">
                <a:solidFill>
                  <a:srgbClr val="FF0000"/>
                </a:solidFill>
                <a:latin typeface="Times-Roman"/>
              </a:rPr>
              <a:t>leaf node </a:t>
            </a:r>
            <a:r>
              <a:rPr lang="en-US" sz="2200" b="0" i="0" u="none" strike="noStrike" baseline="0" dirty="0">
                <a:latin typeface="Times-Roman"/>
              </a:rPr>
              <a:t>in the tree for each word returned by the scanner.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2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200" b="0" i="0" u="none" strike="noStrike" baseline="0" dirty="0">
                <a:latin typeface="Times-Roman"/>
              </a:rPr>
              <a:t>To build a derivation, the parser </a:t>
            </a:r>
            <a:r>
              <a:rPr lang="en-US" sz="2200" b="0" i="0" u="none" strike="noStrike" baseline="0" dirty="0">
                <a:solidFill>
                  <a:srgbClr val="FF0000"/>
                </a:solidFill>
                <a:latin typeface="Times-Roman"/>
              </a:rPr>
              <a:t>adds layers </a:t>
            </a:r>
            <a:r>
              <a:rPr lang="en-US" sz="2200" b="0" i="0" u="none" strike="noStrike" baseline="0" dirty="0">
                <a:latin typeface="Times-Roman"/>
              </a:rPr>
              <a:t>of </a:t>
            </a:r>
            <a:r>
              <a:rPr lang="en-US" sz="2200" b="0" i="0" u="none" strike="noStrike" baseline="0" dirty="0" err="1">
                <a:latin typeface="Times-Roman"/>
              </a:rPr>
              <a:t>nonterminals</a:t>
            </a:r>
            <a:r>
              <a:rPr lang="en-US" sz="2200" b="0" i="0" u="none" strike="noStrike" baseline="0" dirty="0">
                <a:latin typeface="Times-Roman"/>
              </a:rPr>
              <a:t> on top of the leaves.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2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200" b="0" i="0" u="none" strike="noStrike" baseline="0" dirty="0">
                <a:latin typeface="Times-Roman"/>
              </a:rPr>
              <a:t>At any stage in the parse, the partially completed parse tree represents the </a:t>
            </a:r>
            <a:r>
              <a:rPr lang="en-US" sz="2200" b="0" i="0" u="none" strike="noStrike" baseline="0" dirty="0">
                <a:solidFill>
                  <a:srgbClr val="FF0000"/>
                </a:solidFill>
                <a:latin typeface="Times-Roman"/>
              </a:rPr>
              <a:t>state of the parse.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2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200" b="0" i="0" u="none" strike="noStrike" baseline="0" dirty="0">
                <a:latin typeface="Times-Roman"/>
              </a:rPr>
              <a:t>The parser works along the </a:t>
            </a:r>
            <a:r>
              <a:rPr lang="en-US" sz="2200" b="1" i="1" u="none" strike="noStrike" baseline="0" dirty="0">
                <a:solidFill>
                  <a:srgbClr val="FF0000"/>
                </a:solidFill>
                <a:latin typeface="Times-Roman"/>
              </a:rPr>
              <a:t>upper frontier </a:t>
            </a:r>
            <a:r>
              <a:rPr lang="en-US" sz="2200" b="0" i="0" u="none" strike="noStrike" baseline="0" dirty="0">
                <a:latin typeface="Times-Roman"/>
              </a:rPr>
              <a:t>of this partially-completed parse tree; that frontier corresponds to the </a:t>
            </a:r>
            <a:r>
              <a:rPr lang="en-US" sz="2200" b="0" i="0" u="none" strike="noStrike" baseline="0" dirty="0">
                <a:solidFill>
                  <a:srgbClr val="FF0000"/>
                </a:solidFill>
                <a:latin typeface="Times-Roman"/>
              </a:rPr>
              <a:t>current sentential form</a:t>
            </a:r>
            <a:r>
              <a:rPr lang="en-US" sz="2200" b="0" i="0" u="none" strike="noStrike" baseline="0" dirty="0">
                <a:latin typeface="Times-Roman"/>
              </a:rPr>
              <a:t> in the derivation being built by the parser.</a:t>
            </a:r>
            <a:endParaRPr lang="en-US" sz="2200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5AC642C-5CB3-4608-A39F-6E8580EE310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5048771"/>
              </p:ext>
            </p:extLst>
          </p:nvPr>
        </p:nvGraphicFramePr>
        <p:xfrm>
          <a:off x="150055" y="1011798"/>
          <a:ext cx="6147698" cy="38696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34" name="Bitmap Image" r:id="rId3" imgW="4010040" imgH="2523960" progId="PBrush">
                  <p:embed/>
                </p:oleObj>
              </mc:Choice>
              <mc:Fallback>
                <p:oleObj name="Bitmap Image" r:id="rId3" imgW="4010040" imgH="2523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0055" y="1011798"/>
                        <a:ext cx="6147698" cy="3869691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E27042D-E3CB-481A-BFFF-EB89B56B501B}"/>
              </a:ext>
            </a:extLst>
          </p:cNvPr>
          <p:cNvSpPr txBox="1"/>
          <p:nvPr/>
        </p:nvSpPr>
        <p:spPr>
          <a:xfrm>
            <a:off x="150055" y="5629707"/>
            <a:ext cx="8602933" cy="101566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At any stage if the derived string has all terminal symbols it is called </a:t>
            </a:r>
            <a:r>
              <a:rPr lang="en-US" sz="2000" b="1" i="1" dirty="0">
                <a:solidFill>
                  <a:srgbClr val="FF0000"/>
                </a:solidFill>
              </a:rPr>
              <a:t>sentence</a:t>
            </a:r>
            <a:r>
              <a:rPr lang="en-US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If it has one or more non-terminal symbols it is called </a:t>
            </a:r>
            <a:r>
              <a:rPr lang="en-US" sz="2000" b="1" i="1" dirty="0">
                <a:solidFill>
                  <a:srgbClr val="FF0000"/>
                </a:solidFill>
              </a:rPr>
              <a:t>sentential form</a:t>
            </a:r>
            <a:r>
              <a:rPr lang="en-US" sz="2000" dirty="0"/>
              <a:t>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CB0A62-9713-4A83-AFB7-5685AA38F0A6}"/>
              </a:ext>
            </a:extLst>
          </p:cNvPr>
          <p:cNvSpPr txBox="1"/>
          <p:nvPr/>
        </p:nvSpPr>
        <p:spPr>
          <a:xfrm>
            <a:off x="0" y="0"/>
            <a:ext cx="267286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BOTTOM-UP PARSING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9842130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50EE63E-A361-471A-A7A4-D6D3E809F486}"/>
                  </a:ext>
                </a:extLst>
              </p:cNvPr>
              <p:cNvSpPr txBox="1"/>
              <p:nvPr/>
            </p:nvSpPr>
            <p:spPr>
              <a:xfrm>
                <a:off x="293077" y="2410969"/>
                <a:ext cx="7627034" cy="427809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en-US" sz="2400" b="0" i="0" u="none" strike="noStrike" baseline="0" dirty="0">
                    <a:latin typeface="Times-Roman"/>
                  </a:rPr>
                  <a:t>To extend the frontier upward, the parser looks in the current frontier for a substring that matches the right-hand side of some production </a:t>
                </a:r>
                <a:r>
                  <a:rPr lang="en-US" sz="2400" b="0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A</a:t>
                </a:r>
                <a:r>
                  <a:rPr lang="en-US" sz="2400" dirty="0">
                    <a:solidFill>
                      <a:srgbClr val="FF0000"/>
                    </a:solidFill>
                    <a:latin typeface="MTSY"/>
                    <a:sym typeface="Wingdings" panose="05000000000000000000" pitchFamily="2" charset="2"/>
                  </a:rPr>
                  <a:t>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en-US" sz="2800" dirty="0"/>
                  <a:t>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en-US" sz="2800" dirty="0"/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en-US" sz="2400" b="0" i="0" u="none" strike="noStrike" baseline="0" dirty="0">
                    <a:latin typeface="Times-Roman"/>
                  </a:rPr>
                  <a:t>If it finds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𝜷</m:t>
                    </m:r>
                  </m:oMath>
                </a14:m>
                <a:r>
                  <a:rPr lang="en-US" sz="2400" b="0" i="0" u="none" strike="noStrike" baseline="0" dirty="0">
                    <a:latin typeface="Times-Roman"/>
                  </a:rPr>
                  <a:t> </a:t>
                </a:r>
                <a:r>
                  <a:rPr lang="en-US" sz="2400" b="0" i="0" u="none" strike="noStrike" baseline="0" dirty="0">
                    <a:latin typeface="RMTMI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in the frontier, with its right end at </a:t>
                </a:r>
                <a:r>
                  <a:rPr lang="en-US" sz="2400" b="1" i="1" dirty="0">
                    <a:solidFill>
                      <a:srgbClr val="FF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k</a:t>
                </a:r>
                <a:r>
                  <a:rPr lang="en-US" sz="2400" b="0" i="0" u="none" strike="noStrike" baseline="0" dirty="0">
                    <a:latin typeface="Times-Roman"/>
                  </a:rPr>
                  <a:t>, it can replace </a:t>
                </a:r>
                <a14:m>
                  <m:oMath xmlns:m="http://schemas.openxmlformats.org/officeDocument/2006/math">
                    <m:r>
                      <a:rPr lang="en-US" sz="24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en-US" sz="2400" b="0" i="0" u="none" strike="noStrike" baseline="0" dirty="0">
                    <a:latin typeface="Times-Roman"/>
                  </a:rPr>
                  <a:t> </a:t>
                </a:r>
                <a:r>
                  <a:rPr lang="en-US" sz="2400" b="0" i="0" u="none" strike="noStrike" baseline="0" dirty="0">
                    <a:latin typeface="RMTMI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with </a:t>
                </a:r>
                <a:r>
                  <a:rPr lang="en-US" sz="2400" b="1" i="1" dirty="0">
                    <a:solidFill>
                      <a:srgbClr val="FF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A</a:t>
                </a:r>
                <a:r>
                  <a:rPr lang="en-US" sz="2400" b="0" i="0" u="none" strike="noStrike" baseline="0" dirty="0">
                    <a:latin typeface="Times-Roman"/>
                  </a:rPr>
                  <a:t>, to create a new frontier.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en-US" sz="2400" dirty="0">
                  <a:latin typeface="Times-Roman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en-US" sz="2400" b="0" i="0" u="none" strike="noStrike" baseline="0" dirty="0">
                    <a:latin typeface="Times-Roman"/>
                  </a:rPr>
                  <a:t> If replacing </a:t>
                </a:r>
                <a14:m>
                  <m:oMath xmlns:m="http://schemas.openxmlformats.org/officeDocument/2006/math">
                    <m:r>
                      <a:rPr lang="en-US" sz="24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  <m:r>
                      <a:rPr lang="en-US" sz="24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r>
                  <a:rPr lang="en-US" sz="2400" b="0" i="0" u="none" strike="noStrike" baseline="0" dirty="0">
                    <a:latin typeface="Times-Roman"/>
                  </a:rPr>
                  <a:t> with </a:t>
                </a:r>
                <a:r>
                  <a:rPr lang="en-US" sz="2400" b="1" i="1" dirty="0">
                    <a:solidFill>
                      <a:srgbClr val="FF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A</a:t>
                </a:r>
                <a:r>
                  <a:rPr lang="en-US" sz="2400" b="0" i="1" u="none" strike="noStrike" baseline="0" dirty="0">
                    <a:latin typeface="Times-Italic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at position </a:t>
                </a:r>
                <a:r>
                  <a:rPr lang="en-US" sz="2400" b="1" i="1" dirty="0">
                    <a:solidFill>
                      <a:srgbClr val="FF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k</a:t>
                </a:r>
                <a:r>
                  <a:rPr lang="en-US" sz="2400" b="0" i="1" u="none" strike="noStrike" baseline="0" dirty="0">
                    <a:latin typeface="Times-Italic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is the next step in a</a:t>
                </a:r>
                <a:r>
                  <a:rPr lang="en-US" sz="2400" b="1" i="0" u="none" strike="noStrike" baseline="0" dirty="0">
                    <a:latin typeface="Myriad-CnBold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valid  derivation for the input string, then the pair </a:t>
                </a:r>
              </a:p>
              <a:p>
                <a:pPr algn="just"/>
                <a:r>
                  <a:rPr lang="en-US" sz="2400" b="1" i="1" u="none" strike="noStrike" baseline="0" dirty="0">
                    <a:solidFill>
                      <a:srgbClr val="FF0000"/>
                    </a:solidFill>
                    <a:latin typeface="Times-Roman"/>
                  </a:rPr>
                  <a:t>(A</a:t>
                </a:r>
                <a:r>
                  <a:rPr lang="en-US" sz="2400" b="1" i="1" u="none" strike="noStrike" baseline="0" dirty="0">
                    <a:solidFill>
                      <a:srgbClr val="FF0000"/>
                    </a:solidFill>
                    <a:latin typeface="Times-Roman"/>
                    <a:sym typeface="Wingdings" panose="05000000000000000000" pitchFamily="2" charset="2"/>
                  </a:rPr>
                  <a:t></a:t>
                </a:r>
                <a:r>
                  <a:rPr lang="en-US" sz="2400" b="1" i="1" dirty="0">
                    <a:solidFill>
                      <a:srgbClr val="FF0000"/>
                    </a:solidFill>
                    <a:ea typeface="Cambria Math" panose="02040503050406030204" pitchFamily="18" charset="0"/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𝜷</m:t>
                    </m:r>
                  </m:oMath>
                </a14:m>
                <a:r>
                  <a:rPr lang="en-US" sz="2400" b="1" i="1" u="none" strike="noStrike" baseline="0" dirty="0">
                    <a:solidFill>
                      <a:srgbClr val="FF0000"/>
                    </a:solidFill>
                    <a:latin typeface="Times-Roman"/>
                  </a:rPr>
                  <a:t>, k) </a:t>
                </a:r>
                <a:r>
                  <a:rPr lang="en-US" sz="2400" b="0" i="0" u="none" strike="noStrike" baseline="0" dirty="0">
                    <a:latin typeface="Times-Roman"/>
                  </a:rPr>
                  <a:t>is a </a:t>
                </a:r>
                <a:r>
                  <a:rPr lang="en-US" sz="2400" b="1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handle</a:t>
                </a:r>
                <a:r>
                  <a:rPr lang="en-US" sz="2400" b="0" i="1" u="none" strike="noStrike" baseline="0" dirty="0">
                    <a:latin typeface="Times-Italic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in </a:t>
                </a:r>
                <a:r>
                  <a:rPr lang="en-US" sz="2400" dirty="0"/>
                  <a:t>the current derivation and the parser should replace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en-US" sz="2400" dirty="0"/>
                  <a:t> with </a:t>
                </a:r>
                <a:r>
                  <a:rPr lang="en-US" sz="2400" i="1" dirty="0"/>
                  <a:t>A</a:t>
                </a:r>
                <a:r>
                  <a:rPr lang="en-US" sz="2400" dirty="0"/>
                  <a:t>.</a:t>
                </a:r>
                <a:endParaRPr lang="en-US" sz="28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50EE63E-A361-471A-A7A4-D6D3E809F4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3077" y="2410969"/>
                <a:ext cx="7627034" cy="4278094"/>
              </a:xfrm>
              <a:prstGeom prst="rect">
                <a:avLst/>
              </a:prstGeom>
              <a:blipFill>
                <a:blip r:embed="rId3"/>
                <a:stretch>
                  <a:fillRect l="-1117" t="-996" r="-1197" b="-2134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1927F1B-A76F-42B6-90E1-D78E1FF891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2297541"/>
              </p:ext>
            </p:extLst>
          </p:nvPr>
        </p:nvGraphicFramePr>
        <p:xfrm>
          <a:off x="535082" y="88151"/>
          <a:ext cx="4318271" cy="22198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579" name="Bitmap Image" r:id="rId4" imgW="2371680" imgH="1219320" progId="PBrush">
                  <p:embed/>
                </p:oleObj>
              </mc:Choice>
              <mc:Fallback>
                <p:oleObj name="Bitmap Image" r:id="rId4" imgW="2371680" imgH="121932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357DE318-1E43-4C69-8915-149EC13E55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5082" y="88151"/>
                        <a:ext cx="4318271" cy="2219834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7C42DCC1-2F3A-4EC6-A3EA-ADFA32D922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0189512"/>
              </p:ext>
            </p:extLst>
          </p:nvPr>
        </p:nvGraphicFramePr>
        <p:xfrm>
          <a:off x="5462954" y="0"/>
          <a:ext cx="3146474" cy="24009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580" name="Bitmap Image" r:id="rId6" imgW="2733840" imgH="2085840" progId="PBrush">
                  <p:embed/>
                </p:oleObj>
              </mc:Choice>
              <mc:Fallback>
                <p:oleObj name="Bitmap Image" r:id="rId6" imgW="2733840" imgH="2085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62954" y="0"/>
                        <a:ext cx="3146474" cy="24009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4639EFD-F380-4AEC-B4FD-A84AD56E39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9691327"/>
              </p:ext>
            </p:extLst>
          </p:nvPr>
        </p:nvGraphicFramePr>
        <p:xfrm>
          <a:off x="8060788" y="2410969"/>
          <a:ext cx="3978812" cy="24021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581" name="Bitmap Image" r:id="rId8" imgW="3095640" imgH="1990800" progId="PBrush">
                  <p:embed/>
                </p:oleObj>
              </mc:Choice>
              <mc:Fallback>
                <p:oleObj name="Bitmap Image" r:id="rId8" imgW="3095640" imgH="19908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060788" y="2410969"/>
                        <a:ext cx="3978812" cy="2402110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DCF15DDF-C8E9-470A-8896-FBE33CC7359F}"/>
              </a:ext>
            </a:extLst>
          </p:cNvPr>
          <p:cNvSpPr txBox="1"/>
          <p:nvPr/>
        </p:nvSpPr>
        <p:spPr>
          <a:xfrm>
            <a:off x="9519138" y="88151"/>
            <a:ext cx="267286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BOTTOM-UP PARSING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76420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7AD6D4-4CA4-4478-8D8D-3C1D8F7D26BA}"/>
              </a:ext>
            </a:extLst>
          </p:cNvPr>
          <p:cNvSpPr txBox="1"/>
          <p:nvPr/>
        </p:nvSpPr>
        <p:spPr>
          <a:xfrm>
            <a:off x="0" y="0"/>
            <a:ext cx="244913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Expressing Syntax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4FCE9A-6278-4E30-9BBB-7F49D6EC0D2C}"/>
              </a:ext>
            </a:extLst>
          </p:cNvPr>
          <p:cNvSpPr txBox="1"/>
          <p:nvPr/>
        </p:nvSpPr>
        <p:spPr>
          <a:xfrm>
            <a:off x="177800" y="567035"/>
            <a:ext cx="11620500" cy="55924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task of the parser is to determine whether or not some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stream of words fits into the syntax</a:t>
            </a:r>
            <a:r>
              <a:rPr lang="en-US" sz="2400" b="0" i="0" u="none" strike="noStrike" baseline="0" dirty="0">
                <a:latin typeface="Times-Roman"/>
              </a:rPr>
              <a:t> of the parser’s intended source language.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-Roman"/>
              </a:rPr>
              <a:t>I</a:t>
            </a:r>
            <a:r>
              <a:rPr lang="en-US" sz="2400" b="0" i="0" u="none" strike="noStrike" baseline="0" dirty="0">
                <a:latin typeface="Times-Roman"/>
              </a:rPr>
              <a:t>n practice, we need a notation to describe the syntax of languages.  In Chapter 2, we worked with one such notation, </a:t>
            </a:r>
            <a:r>
              <a:rPr lang="en-US" sz="2400" b="1" i="0" u="none" strike="noStrike" baseline="0" dirty="0">
                <a:solidFill>
                  <a:srgbClr val="FF0000"/>
                </a:solidFill>
                <a:latin typeface="Times-Roman"/>
              </a:rPr>
              <a:t>regular expressions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They provide a concise notation for describing syntax and 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an efficient mechanism for testing the membership of a string in the language described by an </a:t>
            </a:r>
            <a:r>
              <a:rPr lang="en-US" sz="2400" b="1" i="1" dirty="0">
                <a:latin typeface="Times-Roman"/>
              </a:rPr>
              <a:t>RE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Unfortunately, </a:t>
            </a:r>
            <a:r>
              <a:rPr lang="en-US" sz="2400" b="1" i="1" u="none" strike="noStrike" baseline="0" dirty="0">
                <a:latin typeface="Times-Roman"/>
              </a:rPr>
              <a:t>REs</a:t>
            </a:r>
            <a:r>
              <a:rPr lang="en-US" sz="2400" b="0" i="0" u="none" strike="noStrike" baseline="0" dirty="0">
                <a:latin typeface="Times-Roman"/>
              </a:rPr>
              <a:t> lack the power to describe the full syntax of most programming languages.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For most programming languages, syntax is expressed in the form of a </a:t>
            </a:r>
            <a:r>
              <a:rPr lang="en-US" sz="2400" b="0" i="0" u="none" strike="noStrike" baseline="0" dirty="0">
                <a:solidFill>
                  <a:srgbClr val="FF0000"/>
                </a:solidFill>
                <a:latin typeface="Times-Roman"/>
              </a:rPr>
              <a:t>context-free grammar</a:t>
            </a:r>
            <a:r>
              <a:rPr lang="en-US" sz="2400" b="0" i="0" u="none" strike="noStrike" baseline="0" dirty="0">
                <a:latin typeface="Times-Roman"/>
              </a:rPr>
              <a:t>. This section introduces and defines </a:t>
            </a:r>
            <a:r>
              <a:rPr lang="en-US" sz="2400" b="1" i="1" u="none" strike="noStrike" baseline="0" dirty="0">
                <a:latin typeface="Times-Roman"/>
              </a:rPr>
              <a:t>CFGs</a:t>
            </a:r>
            <a:r>
              <a:rPr lang="en-US" sz="2400" b="0" i="0" u="none" strike="noStrike" baseline="0" dirty="0">
                <a:latin typeface="Times-Roman"/>
              </a:rPr>
              <a:t> and explores their use in syntax-checking.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5011615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3911AF3-5F9F-47E2-A015-169DF81553D2}"/>
                  </a:ext>
                </a:extLst>
              </p:cNvPr>
              <p:cNvSpPr txBox="1"/>
              <p:nvPr/>
            </p:nvSpPr>
            <p:spPr>
              <a:xfrm>
                <a:off x="140676" y="721697"/>
                <a:ext cx="8539089" cy="452431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2400" b="0" i="0" u="none" strike="noStrike" baseline="0" dirty="0">
                    <a:latin typeface="Times-Roman"/>
                  </a:rPr>
                  <a:t>The bottom-up parser repeats a simple process. </a:t>
                </a:r>
              </a:p>
              <a:p>
                <a:pPr algn="just"/>
                <a:endParaRPr lang="en-US" sz="2400" dirty="0">
                  <a:latin typeface="Times-Roman"/>
                </a:endParaRPr>
              </a:p>
              <a:p>
                <a:pPr marL="457200" indent="-457200" algn="just">
                  <a:buFont typeface="+mj-lt"/>
                  <a:buAutoNum type="arabicPeriod"/>
                </a:pPr>
                <a:r>
                  <a:rPr lang="en-US" sz="2400" b="0" i="0" u="none" strike="noStrike" baseline="0" dirty="0">
                    <a:latin typeface="Times-Roman"/>
                  </a:rPr>
                  <a:t>It </a:t>
                </a:r>
                <a:r>
                  <a:rPr lang="en-US" sz="2400" b="0" i="0" u="none" strike="noStrike" baseline="0" dirty="0">
                    <a:solidFill>
                      <a:srgbClr val="FF0000"/>
                    </a:solidFill>
                    <a:latin typeface="Times-Roman"/>
                  </a:rPr>
                  <a:t>finds a handle </a:t>
                </a:r>
                <a:r>
                  <a:rPr lang="en-US" sz="2400" b="0" i="0" u="none" strike="noStrike" baseline="0" dirty="0">
                    <a:latin typeface="Times-Roman"/>
                  </a:rPr>
                  <a:t>(A</a:t>
                </a:r>
                <a:r>
                  <a:rPr lang="en-US" sz="2400" b="0" i="0" u="none" strike="noStrike" baseline="0" dirty="0">
                    <a:latin typeface="Times-Roman"/>
                    <a:sym typeface="Wingdings" panose="05000000000000000000" pitchFamily="2" charset="2"/>
                  </a:rPr>
                  <a:t></a:t>
                </a:r>
                <a:r>
                  <a:rPr lang="en-US" sz="2400" dirty="0">
                    <a:ea typeface="Cambria Math" panose="02040503050406030204" pitchFamily="18" charset="0"/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en-US" sz="2400" b="0" i="0" u="none" strike="noStrike" baseline="0" dirty="0">
                    <a:latin typeface="Times-Roman"/>
                  </a:rPr>
                  <a:t>, k) on the frontier. </a:t>
                </a:r>
              </a:p>
              <a:p>
                <a:pPr marL="457200" indent="-457200" algn="just">
                  <a:buFont typeface="+mj-lt"/>
                  <a:buAutoNum type="arabicPeriod"/>
                </a:pPr>
                <a:endParaRPr lang="en-US" sz="2400" dirty="0">
                  <a:latin typeface="Times-Roman"/>
                </a:endParaRPr>
              </a:p>
              <a:p>
                <a:pPr marL="457200" indent="-457200" algn="just">
                  <a:buFont typeface="+mj-lt"/>
                  <a:buAutoNum type="arabicPeriod"/>
                </a:pPr>
                <a:r>
                  <a:rPr lang="en-US" sz="2400" b="0" i="0" u="none" strike="noStrike" baseline="0" dirty="0">
                    <a:latin typeface="Times-Roman"/>
                  </a:rPr>
                  <a:t>It </a:t>
                </a:r>
                <a:r>
                  <a:rPr lang="en-US" sz="2400" b="0" i="0" u="none" strike="noStrike" baseline="0" dirty="0">
                    <a:solidFill>
                      <a:srgbClr val="FF0000"/>
                    </a:solidFill>
                    <a:latin typeface="Times-Roman"/>
                  </a:rPr>
                  <a:t>replaces</a:t>
                </a:r>
                <a:r>
                  <a:rPr lang="en-US" sz="2400" b="0" i="0" u="none" strike="noStrike" baseline="0" dirty="0">
                    <a:latin typeface="Times-Roman"/>
                  </a:rPr>
                  <a:t> the occurrence of</a:t>
                </a:r>
                <a:r>
                  <a:rPr lang="en-US" sz="2400" dirty="0">
                    <a:ea typeface="Cambria Math" panose="02040503050406030204" pitchFamily="18" charset="0"/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en-US" sz="2400" b="0" i="0" u="none" strike="noStrike" baseline="0" dirty="0">
                    <a:latin typeface="Times-Roman"/>
                  </a:rPr>
                  <a:t> </a:t>
                </a:r>
                <a:r>
                  <a:rPr lang="en-US" sz="2400" b="0" i="0" u="none" strike="noStrike" baseline="0" dirty="0">
                    <a:latin typeface="RMTMI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at </a:t>
                </a:r>
                <a:r>
                  <a:rPr lang="en-US" sz="2400" b="0" i="1" u="none" strike="noStrike" baseline="0" dirty="0">
                    <a:latin typeface="Times-Italic"/>
                  </a:rPr>
                  <a:t>k </a:t>
                </a:r>
                <a:r>
                  <a:rPr lang="en-US" sz="2400" b="0" i="0" u="none" strike="noStrike" baseline="0" dirty="0">
                    <a:latin typeface="Times-Roman"/>
                  </a:rPr>
                  <a:t>with </a:t>
                </a:r>
                <a:r>
                  <a:rPr lang="en-US" sz="2400" b="0" i="1" u="none" strike="noStrike" baseline="0" dirty="0">
                    <a:latin typeface="Times-Italic"/>
                  </a:rPr>
                  <a:t>A</a:t>
                </a:r>
                <a:r>
                  <a:rPr lang="en-US" sz="2400" b="0" i="0" u="none" strike="noStrike" baseline="0" dirty="0">
                    <a:latin typeface="Times-Roman"/>
                  </a:rPr>
                  <a:t>. </a:t>
                </a:r>
              </a:p>
              <a:p>
                <a:pPr algn="just"/>
                <a:endParaRPr lang="en-US" sz="2400" dirty="0">
                  <a:latin typeface="Times-Roman"/>
                </a:endParaRPr>
              </a:p>
              <a:p>
                <a:pPr algn="just"/>
                <a:r>
                  <a:rPr lang="en-US" sz="2400" b="0" i="0" u="none" strike="noStrike" baseline="0" dirty="0">
                    <a:latin typeface="Times-Roman"/>
                  </a:rPr>
                  <a:t>This process continues until either: </a:t>
                </a:r>
              </a:p>
              <a:p>
                <a:pPr algn="just"/>
                <a:endParaRPr lang="en-US" sz="2400" dirty="0">
                  <a:latin typeface="Times-Roman"/>
                </a:endParaRPr>
              </a:p>
              <a:p>
                <a:pPr algn="just"/>
                <a:r>
                  <a:rPr lang="en-US" sz="2400" b="0" i="0" u="none" strike="noStrike" baseline="0" dirty="0">
                    <a:latin typeface="Times-Roman"/>
                  </a:rPr>
                  <a:t>(1) it reduces the frontier to a single node that represents the grammar’s goal symbol, or … </a:t>
                </a:r>
                <a:r>
                  <a:rPr lang="en-US" sz="2400" b="0" i="0" u="none" strike="noStrike" baseline="0" dirty="0">
                    <a:solidFill>
                      <a:srgbClr val="FF0000"/>
                    </a:solidFill>
                    <a:latin typeface="Times-Roman"/>
                  </a:rPr>
                  <a:t>it is successful derivation</a:t>
                </a:r>
              </a:p>
              <a:p>
                <a:pPr algn="just"/>
                <a:endParaRPr lang="en-US" sz="2400" dirty="0">
                  <a:latin typeface="Times-Roman"/>
                </a:endParaRPr>
              </a:p>
              <a:p>
                <a:pPr algn="just"/>
                <a:r>
                  <a:rPr lang="en-US" sz="2400" b="0" i="0" u="none" strike="noStrike" baseline="0" dirty="0">
                    <a:latin typeface="Times-Roman"/>
                  </a:rPr>
                  <a:t>(2) it cannot find a handle…. </a:t>
                </a:r>
                <a:r>
                  <a:rPr lang="en-US" sz="2400" b="0" i="0" u="none" strike="noStrike" baseline="0" dirty="0">
                    <a:solidFill>
                      <a:srgbClr val="FF0000"/>
                    </a:solidFill>
                    <a:latin typeface="Times-Roman"/>
                  </a:rPr>
                  <a:t>It is failure</a:t>
                </a:r>
                <a:r>
                  <a:rPr lang="en-US" sz="2400" b="0" i="0" u="none" strike="noStrike" baseline="0" dirty="0">
                    <a:latin typeface="Times-Roman"/>
                  </a:rPr>
                  <a:t>.</a:t>
                </a:r>
                <a:endParaRPr lang="en-US" sz="24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3911AF3-5F9F-47E2-A015-169DF81553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0676" y="721697"/>
                <a:ext cx="8539089" cy="4524315"/>
              </a:xfrm>
              <a:prstGeom prst="rect">
                <a:avLst/>
              </a:prstGeom>
              <a:blipFill>
                <a:blip r:embed="rId3"/>
                <a:stretch>
                  <a:fillRect l="-998" t="-940" r="-1069" b="-1745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2D36FB6-BA51-4503-8E81-268E96661B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9625248"/>
              </p:ext>
            </p:extLst>
          </p:nvPr>
        </p:nvGraphicFramePr>
        <p:xfrm>
          <a:off x="8833267" y="721697"/>
          <a:ext cx="3011730" cy="46665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77" name="Bitmap Image" r:id="rId4" imgW="2600280" imgH="4029120" progId="PBrush">
                  <p:embed/>
                </p:oleObj>
              </mc:Choice>
              <mc:Fallback>
                <p:oleObj name="Bitmap Image" r:id="rId4" imgW="2600280" imgH="4029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833267" y="721697"/>
                        <a:ext cx="3011730" cy="4666527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134BDAF-5890-474B-BC9D-AA18E904CFC8}"/>
              </a:ext>
            </a:extLst>
          </p:cNvPr>
          <p:cNvSpPr txBox="1"/>
          <p:nvPr/>
        </p:nvSpPr>
        <p:spPr>
          <a:xfrm>
            <a:off x="0" y="16343"/>
            <a:ext cx="267286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BOTTOM-UP PARSING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0822164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ompiler Design - Bottom-Up Parser">
            <a:extLst>
              <a:ext uri="{FF2B5EF4-FFF2-40B4-BE49-F238E27FC236}">
                <a16:creationId xmlns:a16="http://schemas.microsoft.com/office/drawing/2014/main" id="{8EF5043E-B661-4F54-90AF-ADBD27A291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4282" y="636966"/>
            <a:ext cx="7766832" cy="483148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73C887-B652-4D0E-9722-2B9F272B1E83}"/>
              </a:ext>
            </a:extLst>
          </p:cNvPr>
          <p:cNvSpPr txBox="1"/>
          <p:nvPr/>
        </p:nvSpPr>
        <p:spPr>
          <a:xfrm>
            <a:off x="0" y="0"/>
            <a:ext cx="2672862" cy="40011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BOTTOM-UP PARSING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6141198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8" name="Picture 4" descr="What is Bottom-Up Parsing? Shift Reduce Parsing, &amp; Types - Binary Terms">
            <a:extLst>
              <a:ext uri="{FF2B5EF4-FFF2-40B4-BE49-F238E27FC236}">
                <a16:creationId xmlns:a16="http://schemas.microsoft.com/office/drawing/2014/main" id="{54F6E618-712A-4683-AD8D-FD110A34DB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05" y="761267"/>
            <a:ext cx="5920795" cy="5894363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6B2744A8-153B-4FB6-8DEE-15826E80DD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5546050"/>
              </p:ext>
            </p:extLst>
          </p:nvPr>
        </p:nvGraphicFramePr>
        <p:xfrm>
          <a:off x="107853" y="0"/>
          <a:ext cx="6581775" cy="638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66" name="Bitmap Image" r:id="rId4" imgW="6581880" imgH="638280" progId="PBrush">
                  <p:embed/>
                </p:oleObj>
              </mc:Choice>
              <mc:Fallback>
                <p:oleObj name="Bitmap Image" r:id="rId4" imgW="6581880" imgH="638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7853" y="0"/>
                        <a:ext cx="6581775" cy="638175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50687E2-5171-4BCC-9352-4BB725D06570}"/>
              </a:ext>
            </a:extLst>
          </p:cNvPr>
          <p:cNvSpPr txBox="1"/>
          <p:nvPr/>
        </p:nvSpPr>
        <p:spPr>
          <a:xfrm>
            <a:off x="2308186" y="1139484"/>
            <a:ext cx="109055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X + Y * Z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390FA62-CB03-43A9-B414-369B6B64E6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3512757"/>
              </p:ext>
            </p:extLst>
          </p:nvPr>
        </p:nvGraphicFramePr>
        <p:xfrm>
          <a:off x="6286144" y="877151"/>
          <a:ext cx="5730651" cy="5438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67" name="Bitmap Image" r:id="rId6" imgW="3362400" imgH="3191040" progId="PBrush">
                  <p:embed/>
                </p:oleObj>
              </mc:Choice>
              <mc:Fallback>
                <p:oleObj name="Bitmap Image" r:id="rId6" imgW="3362400" imgH="3191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286144" y="877151"/>
                        <a:ext cx="5730651" cy="5438437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773197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2D5DE59-B596-4C51-824D-3EC11F8FFF7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2934" y="42204"/>
          <a:ext cx="5376862" cy="66910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46" name="Bitmap Image" r:id="rId3" imgW="4048200" imgH="4809960" progId="PBrush">
                  <p:embed/>
                </p:oleObj>
              </mc:Choice>
              <mc:Fallback>
                <p:oleObj name="Bitmap Image" r:id="rId3" imgW="4048200" imgH="480996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2D5DE59-B596-4C51-824D-3EC11F8FFF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72934" y="42204"/>
                        <a:ext cx="5376862" cy="6691086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5171453-B217-4954-BFBB-49F34C39224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4927" y="79828"/>
          <a:ext cx="6513159" cy="66294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47" name="Bitmap Image" r:id="rId5" imgW="4124160" imgH="4105440" progId="PBrush">
                  <p:embed/>
                </p:oleObj>
              </mc:Choice>
              <mc:Fallback>
                <p:oleObj name="Bitmap Image" r:id="rId5" imgW="4124160" imgH="410544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5171453-B217-4954-BFBB-49F34C3922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4927" y="79828"/>
                        <a:ext cx="6513159" cy="662944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Arrow: Right 1">
            <a:extLst>
              <a:ext uri="{FF2B5EF4-FFF2-40B4-BE49-F238E27FC236}">
                <a16:creationId xmlns:a16="http://schemas.microsoft.com/office/drawing/2014/main" id="{43337FCE-DE67-4293-8489-A95FBD6BFE7B}"/>
              </a:ext>
            </a:extLst>
          </p:cNvPr>
          <p:cNvSpPr/>
          <p:nvPr/>
        </p:nvSpPr>
        <p:spPr>
          <a:xfrm>
            <a:off x="980831" y="3306797"/>
            <a:ext cx="533400" cy="177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61639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15611F9-3D8D-458A-9901-2AAE1FB6768B}"/>
              </a:ext>
            </a:extLst>
          </p:cNvPr>
          <p:cNvSpPr txBox="1"/>
          <p:nvPr/>
        </p:nvSpPr>
        <p:spPr>
          <a:xfrm>
            <a:off x="0" y="0"/>
            <a:ext cx="812595" cy="40011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b="1" dirty="0"/>
              <a:t>Recall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D6E2199F-0BD4-4C8F-9C45-AF874B15D0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9817490"/>
              </p:ext>
            </p:extLst>
          </p:nvPr>
        </p:nvGraphicFramePr>
        <p:xfrm>
          <a:off x="1020081" y="93755"/>
          <a:ext cx="4876800" cy="923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26" name="Bitmap Image" r:id="rId3" imgW="4876920" imgH="923760" progId="PBrush">
                  <p:embed/>
                </p:oleObj>
              </mc:Choice>
              <mc:Fallback>
                <p:oleObj name="Bitmap Image" r:id="rId3" imgW="4876920" imgH="923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20081" y="93755"/>
                        <a:ext cx="4876800" cy="923925"/>
                      </a:xfrm>
                      <a:prstGeom prst="rect">
                        <a:avLst/>
                      </a:prstGeom>
                      <a:ln>
                        <a:solidFill>
                          <a:schemeClr val="accent2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E0164DB-F047-45D2-9E84-6239ACC961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4095255"/>
              </p:ext>
            </p:extLst>
          </p:nvPr>
        </p:nvGraphicFramePr>
        <p:xfrm>
          <a:off x="188583" y="1102962"/>
          <a:ext cx="5419725" cy="144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27" name="Bitmap Image" r:id="rId5" imgW="5419800" imgH="1447920" progId="PBrush">
                  <p:embed/>
                </p:oleObj>
              </mc:Choice>
              <mc:Fallback>
                <p:oleObj name="Bitmap Image" r:id="rId5" imgW="5419800" imgH="1447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8583" y="1102962"/>
                        <a:ext cx="5419725" cy="1447800"/>
                      </a:xfrm>
                      <a:prstGeom prst="rect">
                        <a:avLst/>
                      </a:prstGeom>
                      <a:ln>
                        <a:solidFill>
                          <a:schemeClr val="accent2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05F49B3D-2C6B-4D0C-B933-6A8A3C7072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2055704"/>
              </p:ext>
            </p:extLst>
          </p:nvPr>
        </p:nvGraphicFramePr>
        <p:xfrm>
          <a:off x="5898067" y="39791"/>
          <a:ext cx="5854549" cy="33892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28" name="Bitmap Image" r:id="rId7" imgW="6095880" imgH="3381480" progId="PBrush">
                  <p:embed/>
                </p:oleObj>
              </mc:Choice>
              <mc:Fallback>
                <p:oleObj name="Bitmap Image" r:id="rId7" imgW="6095880" imgH="3381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898067" y="39791"/>
                        <a:ext cx="5854549" cy="3389210"/>
                      </a:xfrm>
                      <a:prstGeom prst="rect">
                        <a:avLst/>
                      </a:prstGeom>
                      <a:ln>
                        <a:solidFill>
                          <a:schemeClr val="accent2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FC3B8826-EF31-46A7-9C02-832B64E50C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4591117"/>
              </p:ext>
            </p:extLst>
          </p:nvPr>
        </p:nvGraphicFramePr>
        <p:xfrm>
          <a:off x="58056" y="2721326"/>
          <a:ext cx="5838825" cy="317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29" name="Bitmap Image" r:id="rId9" imgW="5838840" imgH="3171960" progId="PBrush">
                  <p:embed/>
                </p:oleObj>
              </mc:Choice>
              <mc:Fallback>
                <p:oleObj name="Bitmap Image" r:id="rId9" imgW="5838840" imgH="3171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8056" y="2721326"/>
                        <a:ext cx="5838825" cy="3171825"/>
                      </a:xfrm>
                      <a:prstGeom prst="rect">
                        <a:avLst/>
                      </a:prstGeom>
                      <a:solidFill>
                        <a:schemeClr val="accent1"/>
                      </a:solidFill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644C1188-03BB-4D26-8823-2414F6A9B5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5862458"/>
              </p:ext>
            </p:extLst>
          </p:nvPr>
        </p:nvGraphicFramePr>
        <p:xfrm>
          <a:off x="137226" y="5893151"/>
          <a:ext cx="3606322" cy="790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30" name="Bitmap Image" r:id="rId11" imgW="3171960" imgH="695160" progId="PBrush">
                  <p:embed/>
                </p:oleObj>
              </mc:Choice>
              <mc:Fallback>
                <p:oleObj name="Bitmap Image" r:id="rId11" imgW="3171960" imgH="695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37226" y="5893151"/>
                        <a:ext cx="3606322" cy="790575"/>
                      </a:xfrm>
                      <a:prstGeom prst="rect">
                        <a:avLst/>
                      </a:prstGeom>
                      <a:ln>
                        <a:solidFill>
                          <a:schemeClr val="accent2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0A92978-4B65-4D85-9154-56A5499C73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2701931"/>
              </p:ext>
            </p:extLst>
          </p:nvPr>
        </p:nvGraphicFramePr>
        <p:xfrm>
          <a:off x="3846112" y="5842248"/>
          <a:ext cx="4499775" cy="790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31" name="Bitmap Image" r:id="rId13" imgW="4981680" imgH="790560" progId="PBrush">
                  <p:embed/>
                </p:oleObj>
              </mc:Choice>
              <mc:Fallback>
                <p:oleObj name="Bitmap Image" r:id="rId13" imgW="4981680" imgH="790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846112" y="5842248"/>
                        <a:ext cx="4499775" cy="790575"/>
                      </a:xfrm>
                      <a:prstGeom prst="rect">
                        <a:avLst/>
                      </a:prstGeom>
                      <a:ln>
                        <a:solidFill>
                          <a:schemeClr val="accent2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8DAE4991-F365-435B-AA58-63624754A9E7}"/>
              </a:ext>
            </a:extLst>
          </p:cNvPr>
          <p:cNvSpPr txBox="1"/>
          <p:nvPr/>
        </p:nvSpPr>
        <p:spPr>
          <a:xfrm>
            <a:off x="5969451" y="3500857"/>
            <a:ext cx="6088742" cy="132343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1600" b="1" i="0" u="none" strike="noStrike" baseline="0" dirty="0">
                <a:latin typeface="Times-Roman"/>
              </a:rPr>
              <a:t>For unambiguous grammars we can construct an efficient handle-finder, using a technique called </a:t>
            </a:r>
            <a:r>
              <a:rPr lang="en-US" sz="1600" b="1" dirty="0">
                <a:solidFill>
                  <a:srgbClr val="FF0000"/>
                </a:solidFill>
                <a:latin typeface="Times-RomanSC"/>
              </a:rPr>
              <a:t>LR</a:t>
            </a:r>
            <a:r>
              <a:rPr lang="en-US" sz="1600" b="1" i="0" u="none" strike="noStrike" baseline="0" dirty="0">
                <a:solidFill>
                  <a:srgbClr val="FF0000"/>
                </a:solidFill>
                <a:latin typeface="Times-RomanSC"/>
              </a:rPr>
              <a:t> </a:t>
            </a:r>
            <a:r>
              <a:rPr lang="en-US" sz="1600" b="1" i="0" u="none" strike="noStrike" baseline="0" dirty="0">
                <a:solidFill>
                  <a:srgbClr val="FF0000"/>
                </a:solidFill>
                <a:latin typeface="Times-Roman"/>
              </a:rPr>
              <a:t>parsing. </a:t>
            </a:r>
          </a:p>
          <a:p>
            <a:pPr algn="just"/>
            <a:endParaRPr lang="en-US" sz="1600" b="1" dirty="0">
              <a:latin typeface="Times-Roman"/>
            </a:endParaRPr>
          </a:p>
          <a:p>
            <a:pPr algn="just"/>
            <a:r>
              <a:rPr lang="en-US" sz="1600" b="1" i="0" u="none" strike="noStrike" baseline="0" dirty="0">
                <a:latin typeface="Times-Roman"/>
              </a:rPr>
              <a:t>This section examines one particular flavor of LR</a:t>
            </a:r>
            <a:r>
              <a:rPr lang="en-US" sz="1600" b="1" i="0" u="none" strike="noStrike" baseline="0" dirty="0">
                <a:latin typeface="Times-RomanSC"/>
              </a:rPr>
              <a:t> </a:t>
            </a:r>
            <a:r>
              <a:rPr lang="en-US" sz="1600" b="1" i="0" u="none" strike="noStrike" baseline="0" dirty="0">
                <a:latin typeface="Times-Roman"/>
              </a:rPr>
              <a:t>parser, called a </a:t>
            </a:r>
            <a:r>
              <a:rPr lang="en-US" sz="1600" b="1" i="1" u="none" strike="noStrike" baseline="0" dirty="0">
                <a:solidFill>
                  <a:srgbClr val="FF0000"/>
                </a:solidFill>
                <a:latin typeface="Times-Italic"/>
              </a:rPr>
              <a:t>table-driven </a:t>
            </a:r>
            <a:r>
              <a:rPr lang="en-US" sz="1600" b="1" dirty="0">
                <a:solidFill>
                  <a:srgbClr val="FF0000"/>
                </a:solidFill>
                <a:latin typeface="Times-RomanSC"/>
              </a:rPr>
              <a:t>LR</a:t>
            </a:r>
            <a:r>
              <a:rPr lang="en-US" sz="1600" b="1" i="0" u="none" strike="noStrike" baseline="0" dirty="0">
                <a:solidFill>
                  <a:srgbClr val="FF0000"/>
                </a:solidFill>
                <a:latin typeface="Times-Roman"/>
              </a:rPr>
              <a:t>(1) parser</a:t>
            </a:r>
            <a:r>
              <a:rPr lang="en-US" sz="1600" b="1" i="0" u="none" strike="noStrike" baseline="0" dirty="0">
                <a:latin typeface="Times-Roman"/>
              </a:rPr>
              <a:t>.</a:t>
            </a:r>
            <a:endParaRPr lang="en-US" sz="16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FAB04E-ED3B-4CEF-81C7-219E135E2035}"/>
              </a:ext>
            </a:extLst>
          </p:cNvPr>
          <p:cNvSpPr txBox="1"/>
          <p:nvPr/>
        </p:nvSpPr>
        <p:spPr>
          <a:xfrm>
            <a:off x="5969451" y="4896152"/>
            <a:ext cx="6132284" cy="64633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b="0" i="0" dirty="0">
                <a:solidFill>
                  <a:srgbClr val="333333"/>
                </a:solidFill>
                <a:effectLst/>
                <a:latin typeface="inter-regular"/>
              </a:rPr>
              <a:t>"L" stands for left-to-right scanning of the input.</a:t>
            </a:r>
          </a:p>
          <a:p>
            <a:pPr algn="just"/>
            <a:r>
              <a:rPr lang="en-US" b="0" i="0" dirty="0">
                <a:solidFill>
                  <a:srgbClr val="333333"/>
                </a:solidFill>
                <a:effectLst/>
                <a:latin typeface="inter-regular"/>
              </a:rPr>
              <a:t>"R" stands for constructing a right most derivation in reverse.</a:t>
            </a:r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59F2A99A-AE49-48A7-B4BF-71182D8F82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6765576"/>
              </p:ext>
            </p:extLst>
          </p:nvPr>
        </p:nvGraphicFramePr>
        <p:xfrm>
          <a:off x="8448451" y="5614339"/>
          <a:ext cx="3492851" cy="11828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832" name="Bitmap Image" r:id="rId15" imgW="5400720" imgH="1876320" progId="PBrush">
                  <p:embed/>
                </p:oleObj>
              </mc:Choice>
              <mc:Fallback>
                <p:oleObj name="Bitmap Image" r:id="rId15" imgW="5400720" imgH="1876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8448451" y="5614339"/>
                        <a:ext cx="3492851" cy="1182879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CC2E465-FCBC-4618-B508-3E7214EB8637}"/>
              </a:ext>
            </a:extLst>
          </p:cNvPr>
          <p:cNvSpPr txBox="1"/>
          <p:nvPr/>
        </p:nvSpPr>
        <p:spPr>
          <a:xfrm>
            <a:off x="4788236" y="124376"/>
            <a:ext cx="10152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Top-down</a:t>
            </a:r>
          </a:p>
        </p:txBody>
      </p:sp>
    </p:spTree>
    <p:extLst>
      <p:ext uri="{BB962C8B-B14F-4D97-AF65-F5344CB8AC3E}">
        <p14:creationId xmlns:p14="http://schemas.microsoft.com/office/powerpoint/2010/main" val="19375531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E291BE1-CDE0-47BE-BBD5-3C513AD39174}"/>
              </a:ext>
            </a:extLst>
          </p:cNvPr>
          <p:cNvSpPr txBox="1"/>
          <p:nvPr/>
        </p:nvSpPr>
        <p:spPr>
          <a:xfrm>
            <a:off x="14514" y="14514"/>
            <a:ext cx="3135086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The LR(1) Parsing Algorithm</a:t>
            </a:r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E44CEF-FF82-4EC0-AC41-70BE097037EB}"/>
              </a:ext>
            </a:extLst>
          </p:cNvPr>
          <p:cNvSpPr txBox="1"/>
          <p:nvPr/>
        </p:nvSpPr>
        <p:spPr>
          <a:xfrm>
            <a:off x="224971" y="668608"/>
            <a:ext cx="11742057" cy="54014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300" b="0" i="0" u="none" strike="noStrike" baseline="0" dirty="0">
                <a:latin typeface="Times-Roman"/>
              </a:rPr>
              <a:t>An </a:t>
            </a:r>
            <a:r>
              <a:rPr lang="en-US" sz="2300" b="1" i="1" u="none" strike="noStrike" baseline="0" dirty="0">
                <a:solidFill>
                  <a:srgbClr val="FF0000"/>
                </a:solidFill>
                <a:latin typeface="Times-Roman"/>
              </a:rPr>
              <a:t>LR(1)</a:t>
            </a:r>
            <a:r>
              <a:rPr lang="en-US" sz="2300" b="0" i="0" u="none" strike="noStrike" baseline="0" dirty="0">
                <a:latin typeface="Times-Roman"/>
              </a:rPr>
              <a:t> parser scans the input from left to right to build a rightmost derivation in reverse.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3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300" b="0" i="0" u="none" strike="noStrike" baseline="0" dirty="0">
                <a:latin typeface="Times-Roman"/>
              </a:rPr>
              <a:t> At each step, it makes decisions based on the history of the parse and a lookahead of, at most, one symbol.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3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300" b="0" i="0" u="none" strike="noStrike" baseline="0" dirty="0">
                <a:latin typeface="Times-Roman"/>
              </a:rPr>
              <a:t>The name </a:t>
            </a:r>
            <a:r>
              <a:rPr lang="en-US" sz="2300" b="1" i="1" dirty="0">
                <a:solidFill>
                  <a:srgbClr val="FF0000"/>
                </a:solidFill>
                <a:latin typeface="Times-Roman"/>
              </a:rPr>
              <a:t>LR(1)</a:t>
            </a:r>
            <a:r>
              <a:rPr lang="en-US" sz="2300" b="0" i="0" u="none" strike="noStrike" baseline="0" dirty="0">
                <a:latin typeface="Times-Roman"/>
              </a:rPr>
              <a:t> derives from these properties:</a:t>
            </a:r>
          </a:p>
          <a:p>
            <a:pPr marL="1371600" lvl="2" indent="-457200" algn="just">
              <a:buFont typeface="+mj-lt"/>
              <a:buAutoNum type="arabicPeriod"/>
            </a:pPr>
            <a:r>
              <a:rPr lang="en-US" sz="2300" dirty="0">
                <a:latin typeface="Times-Roman"/>
              </a:rPr>
              <a:t>L</a:t>
            </a:r>
            <a:r>
              <a:rPr lang="en-US" sz="2300" b="0" i="0" u="none" strike="noStrike" baseline="0" dirty="0">
                <a:latin typeface="Times-Roman"/>
              </a:rPr>
              <a:t>eft-to-right scan, </a:t>
            </a:r>
          </a:p>
          <a:p>
            <a:pPr marL="1371600" lvl="2" indent="-457200" algn="just">
              <a:buFont typeface="+mj-lt"/>
              <a:buAutoNum type="arabicPeriod"/>
            </a:pPr>
            <a:r>
              <a:rPr lang="en-US" sz="2300" dirty="0">
                <a:latin typeface="Times-Roman"/>
              </a:rPr>
              <a:t>R</a:t>
            </a:r>
            <a:r>
              <a:rPr lang="en-US" sz="2300" b="0" i="0" u="none" strike="noStrike" baseline="0" dirty="0">
                <a:latin typeface="Times-Roman"/>
              </a:rPr>
              <a:t>everse rightmost derivation, and</a:t>
            </a:r>
          </a:p>
          <a:p>
            <a:pPr marL="1371600" lvl="2" indent="-457200" algn="just">
              <a:buFont typeface="+mj-lt"/>
              <a:buAutoNum type="arabicPeriod"/>
            </a:pPr>
            <a:r>
              <a:rPr lang="en-US" sz="2300" b="0" i="0" u="none" strike="noStrike" baseline="0" dirty="0">
                <a:latin typeface="Times-Roman"/>
              </a:rPr>
              <a:t>1 symbol of lookahead.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3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300" b="0" i="0" u="none" strike="noStrike" baseline="0" dirty="0">
                <a:latin typeface="Times-Roman"/>
              </a:rPr>
              <a:t>A language has the </a:t>
            </a:r>
            <a:r>
              <a:rPr lang="en-US" sz="2300" b="1" i="1" dirty="0">
                <a:solidFill>
                  <a:srgbClr val="FF0000"/>
                </a:solidFill>
                <a:latin typeface="Times-Roman"/>
              </a:rPr>
              <a:t>LR(1)</a:t>
            </a:r>
            <a:r>
              <a:rPr lang="en-US" sz="2300" b="0" i="0" u="none" strike="noStrike" baseline="0" dirty="0">
                <a:latin typeface="Times-Roman"/>
              </a:rPr>
              <a:t> property if it can be parsed in a single left-to-right scan, to build a reverse-rightmost derivation, using only one symbol of lookahead to determine parsing actions.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3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300" b="0" i="0" u="none" strike="noStrike" baseline="0" dirty="0">
                <a:latin typeface="Times-Roman"/>
              </a:rPr>
              <a:t>The test to determine if a grammar has the </a:t>
            </a:r>
            <a:r>
              <a:rPr lang="en-US" sz="2300" b="1" i="1" dirty="0">
                <a:solidFill>
                  <a:srgbClr val="FF0000"/>
                </a:solidFill>
                <a:latin typeface="Times-Roman"/>
              </a:rPr>
              <a:t>LR(1) </a:t>
            </a:r>
            <a:r>
              <a:rPr lang="en-US" sz="2300" b="0" i="0" u="none" strike="noStrike" baseline="0" dirty="0">
                <a:latin typeface="Times-Roman"/>
              </a:rPr>
              <a:t>property is to let a parser generator attempt to build the </a:t>
            </a:r>
            <a:r>
              <a:rPr lang="en-US" sz="2300" b="1" i="1" dirty="0">
                <a:solidFill>
                  <a:srgbClr val="FF0000"/>
                </a:solidFill>
                <a:latin typeface="Times-Roman"/>
              </a:rPr>
              <a:t>LR(1)</a:t>
            </a:r>
            <a:r>
              <a:rPr lang="en-US" sz="2300" b="0" i="0" u="none" strike="noStrike" baseline="0" dirty="0">
                <a:latin typeface="Times-Roman"/>
              </a:rPr>
              <a:t> parser. If that process fails, the grammar lacks the </a:t>
            </a:r>
            <a:r>
              <a:rPr lang="en-US" sz="2300" b="1" i="1" dirty="0">
                <a:solidFill>
                  <a:srgbClr val="FF0000"/>
                </a:solidFill>
                <a:latin typeface="Times-Roman"/>
              </a:rPr>
              <a:t>LR(1)</a:t>
            </a:r>
            <a:r>
              <a:rPr lang="en-US" sz="2300" b="0" i="0" u="none" strike="noStrike" baseline="0" dirty="0">
                <a:latin typeface="Times-Roman"/>
              </a:rPr>
              <a:t> property.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321436441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E291BE1-CDE0-47BE-BBD5-3C513AD39174}"/>
              </a:ext>
            </a:extLst>
          </p:cNvPr>
          <p:cNvSpPr txBox="1"/>
          <p:nvPr/>
        </p:nvSpPr>
        <p:spPr>
          <a:xfrm>
            <a:off x="14514" y="14514"/>
            <a:ext cx="3135086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The LR(1) Parsing Algorithm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3A487E-1373-4F5F-8F5F-54DAFEC9F56E}"/>
              </a:ext>
            </a:extLst>
          </p:cNvPr>
          <p:cNvSpPr txBox="1"/>
          <p:nvPr/>
        </p:nvSpPr>
        <p:spPr>
          <a:xfrm>
            <a:off x="170425" y="547360"/>
            <a:ext cx="5029639" cy="37856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The critical step in a bottom-up parser is to 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find the next handle</a:t>
            </a:r>
            <a:r>
              <a:rPr lang="en-US" sz="2000" b="0" i="0" u="none" strike="noStrike" baseline="0" dirty="0">
                <a:latin typeface="Times-Roman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Efficient handle finding is the key to efficient bottom-up parsing.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The </a:t>
            </a:r>
            <a:r>
              <a:rPr lang="en-US" sz="2000" dirty="0">
                <a:latin typeface="Times-RomanSC"/>
              </a:rPr>
              <a:t>LR</a:t>
            </a:r>
            <a:r>
              <a:rPr lang="en-US" sz="2000" b="0" i="0" u="none" strike="noStrike" baseline="0" dirty="0">
                <a:latin typeface="Times-Roman"/>
              </a:rPr>
              <a:t>(1) parser uses a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handle-finding automaton, encoded into two tables</a:t>
            </a:r>
            <a:r>
              <a:rPr lang="en-US" sz="2000" b="0" i="0" u="none" strike="noStrike" baseline="0" dirty="0">
                <a:latin typeface="Times-Roman"/>
              </a:rPr>
              <a:t>, called </a:t>
            </a:r>
            <a:r>
              <a:rPr lang="en-US" b="1" i="1" u="none" strike="noStrike" baseline="0" dirty="0">
                <a:solidFill>
                  <a:srgbClr val="0070C0"/>
                </a:solidFill>
                <a:latin typeface="LetterGothic-Slant_167"/>
              </a:rPr>
              <a:t>Action</a:t>
            </a:r>
            <a:r>
              <a:rPr lang="en-US" b="0" i="0" u="none" strike="noStrike" baseline="0" dirty="0">
                <a:latin typeface="LetterGothic-Slant_167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and </a:t>
            </a:r>
            <a:r>
              <a:rPr lang="en-US" b="1" i="1" dirty="0" err="1">
                <a:solidFill>
                  <a:srgbClr val="0070C0"/>
                </a:solidFill>
                <a:latin typeface="LetterGothic-Slant_167"/>
              </a:rPr>
              <a:t>Goto</a:t>
            </a:r>
            <a:r>
              <a:rPr lang="en-US" sz="2000" b="0" i="0" u="none" strike="noStrike" baseline="0" dirty="0">
                <a:latin typeface="Times-Roman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Figure 3.15 shows a simple table-driven LR(1) parser.</a:t>
            </a:r>
            <a:endParaRPr lang="en-US" sz="2000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60C9F6D-44B9-4078-A9FC-1D8282BB46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6802302"/>
              </p:ext>
            </p:extLst>
          </p:nvPr>
        </p:nvGraphicFramePr>
        <p:xfrm>
          <a:off x="5273803" y="73235"/>
          <a:ext cx="6747771" cy="6711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34" name="Bitmap Image" r:id="rId3" imgW="4352760" imgH="4429080" progId="PBrush">
                  <p:embed/>
                </p:oleObj>
              </mc:Choice>
              <mc:Fallback>
                <p:oleObj name="Bitmap Image" r:id="rId3" imgW="4352760" imgH="4429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73803" y="73235"/>
                        <a:ext cx="6747771" cy="6711529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99EC3B0-1903-4F9E-A856-3FEB1CE4B546}"/>
                  </a:ext>
                </a:extLst>
              </p:cNvPr>
              <p:cNvSpPr txBox="1"/>
              <p:nvPr/>
            </p:nvSpPr>
            <p:spPr>
              <a:xfrm>
                <a:off x="96685" y="4465748"/>
                <a:ext cx="5103379" cy="2246769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>
                <a:spAutoFit/>
              </a:bodyPr>
              <a:lstStyle/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sz="2000" dirty="0">
                    <a:latin typeface="Times-RomanSC"/>
                  </a:rPr>
                  <a:t>LR</a:t>
                </a:r>
                <a:r>
                  <a:rPr lang="en-US" sz="2000" b="0" i="0" u="none" strike="noStrike" baseline="0" dirty="0">
                    <a:latin typeface="Times-Roman"/>
                  </a:rPr>
                  <a:t>(1) parser interprets the </a:t>
                </a:r>
                <a:r>
                  <a:rPr lang="en-US" sz="2000" b="1" i="1" u="none" strike="noStrike" baseline="0" dirty="0">
                    <a:solidFill>
                      <a:srgbClr val="0070C0"/>
                    </a:solidFill>
                    <a:latin typeface="LetterGothic-Slant_167"/>
                  </a:rPr>
                  <a:t>Action</a:t>
                </a:r>
                <a:r>
                  <a:rPr lang="en-US" sz="2000" b="0" i="0" u="none" strike="noStrike" baseline="0" dirty="0">
                    <a:latin typeface="LetterGothic-Slant_167"/>
                  </a:rPr>
                  <a:t> </a:t>
                </a:r>
                <a:r>
                  <a:rPr lang="en-US" sz="2000" b="0" i="0" u="none" strike="noStrike" baseline="0" dirty="0">
                    <a:latin typeface="Times-Roman"/>
                  </a:rPr>
                  <a:t>and </a:t>
                </a:r>
                <a:r>
                  <a:rPr lang="en-US" sz="2000" b="1" i="1" u="none" strike="noStrike" baseline="0" dirty="0" err="1">
                    <a:solidFill>
                      <a:srgbClr val="0070C0"/>
                    </a:solidFill>
                    <a:latin typeface="LetterGothic-Slant_167"/>
                  </a:rPr>
                  <a:t>Goto</a:t>
                </a:r>
                <a:r>
                  <a:rPr lang="en-US" sz="2000" b="0" i="0" u="none" strike="noStrike" baseline="0" dirty="0">
                    <a:latin typeface="LetterGothic-Slant_167"/>
                  </a:rPr>
                  <a:t> </a:t>
                </a:r>
                <a:r>
                  <a:rPr lang="en-US" sz="2000" b="0" i="0" u="none" strike="noStrike" baseline="0" dirty="0">
                    <a:latin typeface="Times-Roman"/>
                  </a:rPr>
                  <a:t>tables to find handles.</a:t>
                </a: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endParaRPr lang="en-US" sz="2000" dirty="0">
                  <a:latin typeface="Times-Roman"/>
                </a:endParaRP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sz="2000" b="0" i="0" u="none" strike="noStrike" baseline="0" dirty="0">
                    <a:latin typeface="Times-Roman"/>
                  </a:rPr>
                  <a:t>When it finds a handle </a:t>
                </a:r>
                <a:r>
                  <a:rPr lang="en-US" sz="2000" b="0" i="0" u="none" strike="noStrike" baseline="0" dirty="0">
                    <a:latin typeface="MTSY"/>
                  </a:rPr>
                  <a:t>&lt;A</a:t>
                </a:r>
                <a:r>
                  <a:rPr lang="en-US" sz="2000" b="0" i="0" u="none" strike="noStrike" baseline="0" dirty="0">
                    <a:latin typeface="MTSY"/>
                    <a:sym typeface="Wingdings" panose="05000000000000000000" pitchFamily="2" charset="2"/>
                  </a:rPr>
                  <a:t></a:t>
                </a:r>
                <a14:m>
                  <m:oMath xmlns:m="http://schemas.openxmlformats.org/officeDocument/2006/math">
                    <m:r>
                      <a:rPr lang="en-US" sz="2000" b="0" i="1" u="none" strike="noStrike" baseline="0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en-US" sz="2000" b="0" i="0" u="none" strike="noStrike" baseline="0" dirty="0">
                    <a:latin typeface="MTSY"/>
                    <a:sym typeface="Wingdings" panose="05000000000000000000" pitchFamily="2" charset="2"/>
                  </a:rPr>
                  <a:t>,</a:t>
                </a:r>
                <a:r>
                  <a:rPr lang="en-US" sz="2000" b="0" i="0" u="none" strike="noStrike" dirty="0">
                    <a:latin typeface="MTSY"/>
                    <a:sym typeface="Wingdings" panose="05000000000000000000" pitchFamily="2" charset="2"/>
                  </a:rPr>
                  <a:t> K</a:t>
                </a:r>
                <a14:m>
                  <m:oMath xmlns:m="http://schemas.openxmlformats.org/officeDocument/2006/math">
                    <m:r>
                      <a:rPr lang="en-US" sz="2000" b="0" i="1" u="none" strike="noStrike" baseline="0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&gt;</m:t>
                    </m:r>
                  </m:oMath>
                </a14:m>
                <a:r>
                  <a:rPr lang="en-US" sz="2000" b="0" i="1" u="none" strike="noStrike" baseline="0" dirty="0">
                    <a:latin typeface="Times-Italic"/>
                  </a:rPr>
                  <a:t>, it </a:t>
                </a:r>
                <a:r>
                  <a:rPr lang="en-US" sz="2000" b="1" i="1" u="none" strike="noStrike" baseline="0" dirty="0">
                    <a:latin typeface="Times-Italic"/>
                  </a:rPr>
                  <a:t>reduces </a:t>
                </a:r>
                <a14:m>
                  <m:oMath xmlns:m="http://schemas.openxmlformats.org/officeDocument/2006/math">
                    <m:r>
                      <a:rPr lang="en-US" sz="2000" b="1" i="1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𝜷</m:t>
                    </m:r>
                  </m:oMath>
                </a14:m>
                <a:r>
                  <a:rPr lang="en-US" sz="2000" b="1" i="1" u="none" strike="noStrike" baseline="0" dirty="0">
                    <a:latin typeface="Times-Italic"/>
                  </a:rPr>
                  <a:t> to A </a:t>
                </a:r>
                <a:r>
                  <a:rPr lang="en-US" sz="2000" b="0" i="0" u="none" strike="noStrike" baseline="0" dirty="0">
                    <a:latin typeface="Times-Roman"/>
                  </a:rPr>
                  <a:t>in the current sentential form—the upper frontier of the partially completed parse tree.</a:t>
                </a:r>
                <a:endParaRPr lang="en-US" sz="20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99EC3B0-1903-4F9E-A856-3FEB1CE4B5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685" y="4465748"/>
                <a:ext cx="5103379" cy="2246769"/>
              </a:xfrm>
              <a:prstGeom prst="rect">
                <a:avLst/>
              </a:prstGeom>
              <a:blipFill>
                <a:blip r:embed="rId5"/>
                <a:stretch>
                  <a:fillRect l="-954" t="-1622" r="-1073" b="-3514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8293322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E291BE1-CDE0-47BE-BBD5-3C513AD39174}"/>
              </a:ext>
            </a:extLst>
          </p:cNvPr>
          <p:cNvSpPr txBox="1"/>
          <p:nvPr/>
        </p:nvSpPr>
        <p:spPr>
          <a:xfrm>
            <a:off x="14514" y="14514"/>
            <a:ext cx="3135086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The LR(1) Parsing Algorithm</a:t>
            </a:r>
            <a:endParaRPr lang="en-US" sz="2000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7E99E86-9787-45A6-9AAC-D72F79D9E4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6944656"/>
              </p:ext>
            </p:extLst>
          </p:nvPr>
        </p:nvGraphicFramePr>
        <p:xfrm>
          <a:off x="5742611" y="58757"/>
          <a:ext cx="6317250" cy="66812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56" name="Bitmap Image" r:id="rId3" imgW="4352760" imgH="4429080" progId="PBrush">
                  <p:embed/>
                </p:oleObj>
              </mc:Choice>
              <mc:Fallback>
                <p:oleObj name="Bitmap Image" r:id="rId3" imgW="4352760" imgH="442908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E60C9F6D-44B9-4078-A9FC-1D8282BB46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42611" y="58757"/>
                        <a:ext cx="6317250" cy="6681255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D916649-6143-4E18-971F-C8DE75A21E85}"/>
              </a:ext>
            </a:extLst>
          </p:cNvPr>
          <p:cNvSpPr txBox="1"/>
          <p:nvPr/>
        </p:nvSpPr>
        <p:spPr>
          <a:xfrm>
            <a:off x="44243" y="514697"/>
            <a:ext cx="5545395" cy="63709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Rather than build an explicit parse tree, the skeleton parser keeps the current upper frontier of the partially constructed tree on a stack, </a:t>
            </a:r>
            <a:r>
              <a:rPr lang="en-US" sz="2400" b="1" i="1" u="none" strike="noStrike" baseline="0" dirty="0">
                <a:solidFill>
                  <a:srgbClr val="0070C0"/>
                </a:solidFill>
                <a:latin typeface="Times-Roman"/>
              </a:rPr>
              <a:t>interleaved with states from the handle-finding automaton that let it thread together the reductions </a:t>
            </a:r>
            <a:r>
              <a:rPr lang="en-US" sz="2400" b="0" i="0" u="none" strike="noStrike" baseline="0" dirty="0">
                <a:latin typeface="Times-Roman"/>
              </a:rPr>
              <a:t>into a parse.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At any point in the parse, the </a:t>
            </a:r>
            <a:r>
              <a:rPr lang="en-US" sz="2400" b="1" i="1" u="none" strike="noStrike" baseline="0" dirty="0">
                <a:solidFill>
                  <a:srgbClr val="0070C0"/>
                </a:solidFill>
                <a:latin typeface="Times-Roman"/>
              </a:rPr>
              <a:t>stack contains a prefix </a:t>
            </a:r>
            <a:r>
              <a:rPr lang="en-US" sz="2400" b="0" i="0" u="none" strike="noStrike" baseline="0" dirty="0">
                <a:latin typeface="Times-Roman"/>
              </a:rPr>
              <a:t>of the current frontier.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-Roman"/>
              </a:rPr>
              <a:t>Be</a:t>
            </a:r>
            <a:r>
              <a:rPr lang="en-US" sz="2400" b="0" i="0" u="none" strike="noStrike" baseline="0" dirty="0">
                <a:latin typeface="Times-Roman"/>
              </a:rPr>
              <a:t>yond this prefix, the frontier consists of </a:t>
            </a:r>
            <a:r>
              <a:rPr lang="en-US" sz="2400" b="1" i="1" dirty="0">
                <a:solidFill>
                  <a:srgbClr val="0070C0"/>
                </a:solidFill>
                <a:latin typeface="Times-Roman"/>
              </a:rPr>
              <a:t>leaf nodes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variable </a:t>
            </a:r>
            <a:r>
              <a:rPr lang="en-US" sz="2400" b="1" i="1" dirty="0">
                <a:solidFill>
                  <a:srgbClr val="0070C0"/>
                </a:solidFill>
                <a:latin typeface="Times-Roman"/>
              </a:rPr>
              <a:t>word</a:t>
            </a:r>
            <a:r>
              <a:rPr lang="en-US" sz="2000" b="0" i="0" u="none" strike="noStrike" baseline="0" dirty="0">
                <a:latin typeface="LetterGothic-Slant_167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holds the first word in the suffix that lies beyond the stack’s contents; it is the </a:t>
            </a:r>
            <a:r>
              <a:rPr lang="en-US" sz="2400" b="1" i="1" dirty="0">
                <a:solidFill>
                  <a:srgbClr val="0070C0"/>
                </a:solidFill>
                <a:latin typeface="Times-Roman"/>
              </a:rPr>
              <a:t>lookahead symbol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9507986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E291BE1-CDE0-47BE-BBD5-3C513AD39174}"/>
              </a:ext>
            </a:extLst>
          </p:cNvPr>
          <p:cNvSpPr txBox="1"/>
          <p:nvPr/>
        </p:nvSpPr>
        <p:spPr>
          <a:xfrm>
            <a:off x="14514" y="14514"/>
            <a:ext cx="3135086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The LR(1) Parsing Algorithm</a:t>
            </a:r>
            <a:endParaRPr lang="en-US" sz="2000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7E99E86-9787-45A6-9AAC-D72F79D9E4E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42611" y="58757"/>
          <a:ext cx="6317250" cy="66812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80" name="Bitmap Image" r:id="rId3" imgW="4352760" imgH="4429080" progId="PBrush">
                  <p:embed/>
                </p:oleObj>
              </mc:Choice>
              <mc:Fallback>
                <p:oleObj name="Bitmap Image" r:id="rId3" imgW="4352760" imgH="442908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A7E99E86-9787-45A6-9AAC-D72F79D9E4E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42611" y="58757"/>
                        <a:ext cx="6317250" cy="6681255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D916649-6143-4E18-971F-C8DE75A21E85}"/>
                  </a:ext>
                </a:extLst>
              </p:cNvPr>
              <p:cNvSpPr txBox="1"/>
              <p:nvPr/>
            </p:nvSpPr>
            <p:spPr>
              <a:xfrm>
                <a:off x="44243" y="514697"/>
                <a:ext cx="5545395" cy="637097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>
                <a:spAutoFit/>
              </a:bodyPr>
              <a:lstStyle/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en-US" sz="2400" b="0" i="0" u="none" strike="noStrike" baseline="0" dirty="0">
                    <a:latin typeface="Times-Roman"/>
                  </a:rPr>
                  <a:t>To find the </a:t>
                </a:r>
                <a:r>
                  <a:rPr lang="en-US" sz="2400" b="1" i="1" u="none" strike="noStrike" baseline="0" dirty="0">
                    <a:solidFill>
                      <a:srgbClr val="FF0000"/>
                    </a:solidFill>
                    <a:latin typeface="Times-Roman"/>
                  </a:rPr>
                  <a:t>next handle</a:t>
                </a:r>
                <a:r>
                  <a:rPr lang="en-US" sz="2400" b="0" i="0" u="none" strike="noStrike" baseline="0" dirty="0">
                    <a:latin typeface="Times-Roman"/>
                  </a:rPr>
                  <a:t>, the </a:t>
                </a:r>
                <a:r>
                  <a:rPr lang="en-US" sz="2400" dirty="0">
                    <a:latin typeface="Times-RomanSC"/>
                  </a:rPr>
                  <a:t>LR</a:t>
                </a:r>
                <a:r>
                  <a:rPr lang="en-US" sz="2400" b="0" i="0" u="none" strike="noStrike" baseline="0" dirty="0">
                    <a:latin typeface="Times-Roman"/>
                  </a:rPr>
                  <a:t>(1) parser shifts symbols onto the stack until the automaton finds the right end of a handle at the stack top. 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en-US" sz="2400" dirty="0">
                  <a:latin typeface="Times-Roman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en-US" sz="2400" b="0" i="0" u="none" strike="noStrike" baseline="0" dirty="0">
                    <a:latin typeface="Times-Roman"/>
                  </a:rPr>
                  <a:t>Once it has a handle, the parser </a:t>
                </a:r>
                <a:r>
                  <a:rPr lang="en-US" sz="2400" b="1" i="1" dirty="0">
                    <a:solidFill>
                      <a:srgbClr val="FF0000"/>
                    </a:solidFill>
                    <a:latin typeface="Times-Roman"/>
                  </a:rPr>
                  <a:t>reduces</a:t>
                </a:r>
                <a:r>
                  <a:rPr lang="en-US" sz="2400" b="0" i="0" u="none" strike="noStrike" baseline="0" dirty="0">
                    <a:latin typeface="Times-Roman"/>
                  </a:rPr>
                  <a:t> by the production in the handle. 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en-US" sz="2400" dirty="0">
                  <a:latin typeface="Times-Roman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en-US" sz="2400" b="0" i="0" u="none" strike="noStrike" baseline="0" dirty="0">
                    <a:latin typeface="Times-Roman"/>
                  </a:rPr>
                  <a:t>To do so, it </a:t>
                </a:r>
                <a:r>
                  <a:rPr lang="en-US" sz="2400" b="1" i="1" dirty="0">
                    <a:solidFill>
                      <a:srgbClr val="FF0000"/>
                    </a:solidFill>
                    <a:latin typeface="Times-Roman"/>
                  </a:rPr>
                  <a:t>pops</a:t>
                </a:r>
                <a:r>
                  <a:rPr lang="en-US" sz="2400" b="0" i="0" u="none" strike="noStrike" baseline="0" dirty="0">
                    <a:latin typeface="Times-Roman"/>
                  </a:rPr>
                  <a:t> the symbols in </a:t>
                </a:r>
                <a14:m>
                  <m:oMath xmlns:m="http://schemas.openxmlformats.org/officeDocument/2006/math">
                    <m:r>
                      <a:rPr lang="en-US" sz="24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𝛽</m:t>
                    </m:r>
                  </m:oMath>
                </a14:m>
                <a:r>
                  <a:rPr lang="en-US" sz="2400" b="0" i="0" u="none" strike="noStrike" baseline="0" dirty="0">
                    <a:latin typeface="RMTMI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from the stack and </a:t>
                </a:r>
                <a:r>
                  <a:rPr lang="en-US" sz="2400" b="1" i="1" dirty="0">
                    <a:solidFill>
                      <a:srgbClr val="FF0000"/>
                    </a:solidFill>
                    <a:latin typeface="Times-Roman"/>
                  </a:rPr>
                  <a:t>pushes</a:t>
                </a:r>
                <a:r>
                  <a:rPr lang="en-US" sz="2400" b="0" i="0" u="none" strike="noStrike" baseline="0" dirty="0">
                    <a:latin typeface="Times-Roman"/>
                  </a:rPr>
                  <a:t> the corresponding left hand side, </a:t>
                </a:r>
                <a:r>
                  <a:rPr lang="en-US" sz="2400" b="1" i="1" dirty="0">
                    <a:solidFill>
                      <a:srgbClr val="FF0000"/>
                    </a:solidFill>
                    <a:latin typeface="Times-Roman"/>
                  </a:rPr>
                  <a:t>A</a:t>
                </a:r>
                <a:r>
                  <a:rPr lang="en-US" sz="2400" b="0" i="0" u="none" strike="noStrike" baseline="0" dirty="0">
                    <a:latin typeface="Times-Roman"/>
                  </a:rPr>
                  <a:t>, onto the stack.</a:t>
                </a: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endParaRPr lang="en-US" sz="2400" dirty="0">
                  <a:latin typeface="Times-Roman"/>
                </a:endParaRPr>
              </a:p>
              <a:p>
                <a:pPr marL="285750" indent="-285750" algn="just">
                  <a:buFont typeface="Arial" panose="020B0604020202020204" pitchFamily="34" charset="0"/>
                  <a:buChar char="•"/>
                </a:pPr>
                <a:r>
                  <a:rPr lang="en-US" sz="2400" b="0" i="0" u="none" strike="noStrike" baseline="0" dirty="0">
                    <a:latin typeface="Times-Roman"/>
                  </a:rPr>
                  <a:t>The </a:t>
                </a:r>
                <a:r>
                  <a:rPr lang="en-US" sz="2400" b="1" i="1" dirty="0">
                    <a:solidFill>
                      <a:srgbClr val="FF0000"/>
                    </a:solidFill>
                    <a:latin typeface="Times-Roman"/>
                  </a:rPr>
                  <a:t>Action</a:t>
                </a:r>
                <a:r>
                  <a:rPr lang="en-US" sz="2400" b="0" i="0" u="none" strike="noStrike" baseline="0" dirty="0">
                    <a:latin typeface="LetterGothic-Slant_167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and </a:t>
                </a:r>
                <a:r>
                  <a:rPr lang="en-US" sz="2400" b="1" i="1" dirty="0" err="1">
                    <a:solidFill>
                      <a:srgbClr val="FF0000"/>
                    </a:solidFill>
                    <a:latin typeface="Times-Roman"/>
                  </a:rPr>
                  <a:t>Goto</a:t>
                </a:r>
                <a:r>
                  <a:rPr lang="en-US" sz="2400" b="0" i="0" u="none" strike="noStrike" baseline="0" dirty="0">
                    <a:latin typeface="LetterGothic-Slant_167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tables </a:t>
                </a:r>
                <a:r>
                  <a:rPr lang="en-US" sz="2400" i="0" u="none" strike="noStrike" baseline="0" dirty="0">
                    <a:solidFill>
                      <a:srgbClr val="0070C0"/>
                    </a:solidFill>
                    <a:latin typeface="Times-Roman"/>
                  </a:rPr>
                  <a:t>thread together shift and reduce actions</a:t>
                </a:r>
                <a:r>
                  <a:rPr lang="en-US" sz="2400" b="0" i="0" u="none" strike="noStrike" baseline="0" dirty="0">
                    <a:latin typeface="Times-Roman"/>
                  </a:rPr>
                  <a:t> in a grammar-driven sequence that finds a reverse rightmost derivation, if one exists.</a:t>
                </a:r>
                <a:endParaRPr lang="en-US" sz="28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D916649-6143-4E18-971F-C8DE75A21E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43" y="514697"/>
                <a:ext cx="5545395" cy="6370975"/>
              </a:xfrm>
              <a:prstGeom prst="rect">
                <a:avLst/>
              </a:prstGeom>
              <a:blipFill>
                <a:blip r:embed="rId5"/>
                <a:stretch>
                  <a:fillRect l="-1316" t="-668" r="-1535" b="-954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2912949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0A4A32-7A49-4E95-BE87-F38459B5D565}"/>
              </a:ext>
            </a:extLst>
          </p:cNvPr>
          <p:cNvSpPr txBox="1"/>
          <p:nvPr/>
        </p:nvSpPr>
        <p:spPr>
          <a:xfrm>
            <a:off x="14514" y="14514"/>
            <a:ext cx="3135086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The LR(1) Parsing Algorithm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3BF3CF-265F-4FC4-B177-A6050BDB63B4}"/>
              </a:ext>
            </a:extLst>
          </p:cNvPr>
          <p:cNvSpPr txBox="1"/>
          <p:nvPr/>
        </p:nvSpPr>
        <p:spPr>
          <a:xfrm>
            <a:off x="3367314" y="14514"/>
            <a:ext cx="1499654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An Example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AEBAB5-8326-4C14-93CC-23E7B7ADDD74}"/>
              </a:ext>
            </a:extLst>
          </p:cNvPr>
          <p:cNvSpPr txBox="1"/>
          <p:nvPr/>
        </p:nvSpPr>
        <p:spPr>
          <a:xfrm>
            <a:off x="14514" y="538266"/>
            <a:ext cx="11819957" cy="16312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Consider the grammar shown in Figure 3.16a, which describes the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language of properly nested parentheses</a:t>
            </a:r>
            <a:r>
              <a:rPr lang="en-US" sz="2000" b="0" i="0" u="none" strike="noStrike" baseline="0" dirty="0">
                <a:latin typeface="Times-Roman"/>
              </a:rPr>
              <a:t>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Figure 3.16b shows the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Action</a:t>
            </a:r>
            <a:r>
              <a:rPr lang="en-US" b="0" i="0" u="none" strike="noStrike" baseline="0" dirty="0">
                <a:latin typeface="LetterGothic-Slant_167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and </a:t>
            </a:r>
            <a:r>
              <a:rPr lang="en-US" sz="2000" b="1" i="1" dirty="0" err="1">
                <a:solidFill>
                  <a:srgbClr val="FF0000"/>
                </a:solidFill>
                <a:latin typeface="Times-Roman"/>
              </a:rPr>
              <a:t>Goto</a:t>
            </a:r>
            <a:r>
              <a:rPr lang="en-US" b="0" i="0" u="none" strike="noStrike" baseline="0" dirty="0">
                <a:latin typeface="LetterGothic-Slant_167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tables for this grammar.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When used with the skeleton LR(1) parser, they create a parser for the parentheses language.</a:t>
            </a:r>
            <a:endParaRPr lang="en-US" sz="2000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6289B50-F636-418F-AF48-891A2353A3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4983584"/>
              </p:ext>
            </p:extLst>
          </p:nvPr>
        </p:nvGraphicFramePr>
        <p:xfrm>
          <a:off x="88479" y="2227017"/>
          <a:ext cx="2590651" cy="24027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62" name="Bitmap Image" r:id="rId3" imgW="1838160" imgH="1704960" progId="PBrush">
                  <p:embed/>
                </p:oleObj>
              </mc:Choice>
              <mc:Fallback>
                <p:oleObj name="Bitmap Image" r:id="rId3" imgW="1838160" imgH="1704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8479" y="2227017"/>
                        <a:ext cx="2590651" cy="2402728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5A286B42-3160-4EA8-9DDE-B1C4DA1CB5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3677919"/>
              </p:ext>
            </p:extLst>
          </p:nvPr>
        </p:nvGraphicFramePr>
        <p:xfrm>
          <a:off x="48113" y="4687280"/>
          <a:ext cx="208597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63" name="Bitmap Image" r:id="rId5" imgW="2085840" imgH="333360" progId="PBrush">
                  <p:embed/>
                </p:oleObj>
              </mc:Choice>
              <mc:Fallback>
                <p:oleObj name="Bitmap Image" r:id="rId5" imgW="2085840" imgH="333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8113" y="4687280"/>
                        <a:ext cx="2085975" cy="33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45BEFCD-8E61-49AB-B08C-23D7CD6962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8383192"/>
              </p:ext>
            </p:extLst>
          </p:nvPr>
        </p:nvGraphicFramePr>
        <p:xfrm>
          <a:off x="2743963" y="2227017"/>
          <a:ext cx="3607057" cy="39300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64" name="Bitmap Image" r:id="rId7" imgW="3191040" imgH="3476520" progId="PBrush">
                  <p:embed/>
                </p:oleObj>
              </mc:Choice>
              <mc:Fallback>
                <p:oleObj name="Bitmap Image" r:id="rId7" imgW="3191040" imgH="3476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743963" y="2227017"/>
                        <a:ext cx="3607057" cy="3930077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6E8CEDAA-E09F-4F0D-9BE7-A75722C31C5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7590665"/>
              </p:ext>
            </p:extLst>
          </p:nvPr>
        </p:nvGraphicFramePr>
        <p:xfrm>
          <a:off x="3367314" y="6319734"/>
          <a:ext cx="2295525" cy="27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65" name="Bitmap Image" r:id="rId9" imgW="2295360" imgH="276120" progId="PBrush">
                  <p:embed/>
                </p:oleObj>
              </mc:Choice>
              <mc:Fallback>
                <p:oleObj name="Bitmap Image" r:id="rId9" imgW="2295360" imgH="276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367314" y="6319734"/>
                        <a:ext cx="2295525" cy="276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B61213E5-1509-4AFD-A691-4DC3CB8D7105}"/>
              </a:ext>
            </a:extLst>
          </p:cNvPr>
          <p:cNvSpPr txBox="1"/>
          <p:nvPr/>
        </p:nvSpPr>
        <p:spPr>
          <a:xfrm>
            <a:off x="6393224" y="2293124"/>
            <a:ext cx="5752501" cy="6463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dirty="0">
                <a:latin typeface="Times-Roman"/>
              </a:rPr>
              <a:t>C</a:t>
            </a:r>
            <a:r>
              <a:rPr lang="en-US" sz="1800" b="0" i="0" u="none" strike="noStrike" baseline="0" dirty="0">
                <a:latin typeface="Times-Roman"/>
              </a:rPr>
              <a:t>onsider the sequence of actions that LR(1) takes on the input string “</a:t>
            </a:r>
            <a:r>
              <a:rPr lang="en-US" sz="1600" b="0" i="0" u="none" strike="noStrike" baseline="0" dirty="0">
                <a:latin typeface="LetterGothic"/>
              </a:rPr>
              <a:t>( )</a:t>
            </a:r>
            <a:r>
              <a:rPr lang="en-US" sz="1800" b="0" i="0" u="none" strike="noStrike" baseline="0" dirty="0">
                <a:latin typeface="Times-Roman"/>
              </a:rPr>
              <a:t>”.</a:t>
            </a:r>
            <a:endParaRPr lang="en-US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5BB9917B-334A-4483-A955-9226FE9116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4929824"/>
              </p:ext>
            </p:extLst>
          </p:nvPr>
        </p:nvGraphicFramePr>
        <p:xfrm>
          <a:off x="6457735" y="3024098"/>
          <a:ext cx="5645786" cy="31853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766" name="Bitmap Image" r:id="rId11" imgW="4886280" imgH="1743120" progId="PBrush">
                  <p:embed/>
                </p:oleObj>
              </mc:Choice>
              <mc:Fallback>
                <p:oleObj name="Bitmap Image" r:id="rId11" imgW="4886280" imgH="1743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457735" y="3024098"/>
                        <a:ext cx="5645786" cy="3185347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8866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7AD6D4-4CA4-4478-8D8D-3C1D8F7D26BA}"/>
              </a:ext>
            </a:extLst>
          </p:cNvPr>
          <p:cNvSpPr txBox="1"/>
          <p:nvPr/>
        </p:nvSpPr>
        <p:spPr>
          <a:xfrm>
            <a:off x="0" y="0"/>
            <a:ext cx="244913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Expressing Syntax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DD86F4-255C-4F77-AE0E-7DF36208A612}"/>
              </a:ext>
            </a:extLst>
          </p:cNvPr>
          <p:cNvSpPr txBox="1"/>
          <p:nvPr/>
        </p:nvSpPr>
        <p:spPr>
          <a:xfrm>
            <a:off x="2717800" y="46166"/>
            <a:ext cx="3542324" cy="40011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solidFill>
                  <a:srgbClr val="FF0000"/>
                </a:solidFill>
                <a:latin typeface="Myriad-Bold"/>
              </a:rPr>
              <a:t>Why Not Regular Expressions?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6784A3-9AD3-49C5-BB3D-C342F312F4C6}"/>
              </a:ext>
            </a:extLst>
          </p:cNvPr>
          <p:cNvSpPr txBox="1"/>
          <p:nvPr/>
        </p:nvSpPr>
        <p:spPr>
          <a:xfrm>
            <a:off x="211406" y="745588"/>
            <a:ext cx="11261188" cy="38472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To motivate the use of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CFGs</a:t>
            </a:r>
            <a:r>
              <a:rPr lang="en-US" sz="2400" b="0" i="0" u="none" strike="noStrike" baseline="0" dirty="0">
                <a:latin typeface="Times-Roman"/>
              </a:rPr>
              <a:t>, consider the problem of recognizing algebraic expressions over variables and the operators </a:t>
            </a:r>
            <a:r>
              <a:rPr lang="en-US" sz="2400" b="0" i="0" u="none" strike="noStrike" baseline="0" dirty="0">
                <a:latin typeface="LetterGothic"/>
              </a:rPr>
              <a:t>+</a:t>
            </a:r>
            <a:r>
              <a:rPr lang="en-US" sz="2800" b="0" i="0" u="none" strike="noStrike" baseline="0" dirty="0">
                <a:latin typeface="Times-Roman"/>
              </a:rPr>
              <a:t>, </a:t>
            </a:r>
            <a:r>
              <a:rPr lang="en-US" sz="2400" b="0" i="0" u="none" strike="noStrike" baseline="0" dirty="0">
                <a:latin typeface="LetterGothic"/>
              </a:rPr>
              <a:t>-</a:t>
            </a:r>
            <a:r>
              <a:rPr lang="en-US" sz="2800" b="0" i="0" u="none" strike="noStrike" baseline="0" dirty="0">
                <a:latin typeface="Times-Roman"/>
              </a:rPr>
              <a:t>, </a:t>
            </a:r>
            <a:r>
              <a:rPr lang="en-US" sz="2400" b="0" i="0" u="none" strike="noStrike" baseline="0" dirty="0">
                <a:latin typeface="LetterGothic"/>
              </a:rPr>
              <a:t>× </a:t>
            </a:r>
            <a:r>
              <a:rPr lang="en-US" sz="2400" b="0" i="0" u="none" strike="noStrike" baseline="0" dirty="0">
                <a:latin typeface="Times-Roman"/>
              </a:rPr>
              <a:t>, and </a:t>
            </a:r>
            <a:r>
              <a:rPr lang="en-US" sz="2400" b="0" i="0" u="none" strike="noStrike" baseline="0" dirty="0">
                <a:latin typeface="LetterGothic"/>
              </a:rPr>
              <a:t>÷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We can define “variable” as any string that matches the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RE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Roman"/>
              </a:rPr>
              <a:t>[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Italic"/>
              </a:rPr>
              <a:t>a. . . z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Roman"/>
              </a:rPr>
              <a:t>] ([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Italic"/>
              </a:rPr>
              <a:t>a. . . z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Roman"/>
              </a:rPr>
              <a:t>] </a:t>
            </a:r>
            <a:r>
              <a:rPr lang="en-US" sz="2400" i="1" dirty="0">
                <a:solidFill>
                  <a:srgbClr val="FF0000"/>
                </a:solidFill>
                <a:latin typeface="MTSY"/>
              </a:rPr>
              <a:t>|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Roman"/>
              </a:rPr>
              <a:t>[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Italic"/>
              </a:rPr>
              <a:t>0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Roman"/>
              </a:rPr>
              <a:t>. . . 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Italic"/>
              </a:rPr>
              <a:t>9</a:t>
            </a:r>
            <a:r>
              <a:rPr lang="en-US" sz="2400" b="0" i="1" u="none" strike="noStrike" baseline="0" dirty="0">
                <a:solidFill>
                  <a:srgbClr val="FF0000"/>
                </a:solidFill>
                <a:latin typeface="Times-Roman"/>
              </a:rPr>
              <a:t>])*</a:t>
            </a:r>
            <a:r>
              <a:rPr lang="en-US" sz="2400" b="0" i="0" u="none" strike="noStrike" baseline="0" dirty="0">
                <a:latin typeface="Times-Roman"/>
              </a:rPr>
              <a:t>   (the lower case version of Algol’s identifier).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-Roman"/>
              </a:rPr>
              <a:t>We can define an expression as follows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494AB86-7D1F-4A10-A468-770ED61039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9164449"/>
              </p:ext>
            </p:extLst>
          </p:nvPr>
        </p:nvGraphicFramePr>
        <p:xfrm>
          <a:off x="973073" y="3429000"/>
          <a:ext cx="10245854" cy="8757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62" name="Bitmap Image" r:id="rId3" imgW="5572080" imgH="476280" progId="PBrush">
                  <p:embed/>
                </p:oleObj>
              </mc:Choice>
              <mc:Fallback>
                <p:oleObj name="Bitmap Image" r:id="rId3" imgW="5572080" imgH="476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3073" y="3429000"/>
                        <a:ext cx="10245854" cy="875714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F62E59E-747E-4479-8B23-90849E3AECE8}"/>
              </a:ext>
            </a:extLst>
          </p:cNvPr>
          <p:cNvSpPr txBox="1"/>
          <p:nvPr/>
        </p:nvSpPr>
        <p:spPr>
          <a:xfrm>
            <a:off x="352084" y="4517172"/>
            <a:ext cx="11120510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This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RE</a:t>
            </a:r>
            <a:r>
              <a:rPr lang="en-US" sz="2400" b="0" i="0" u="none" strike="noStrike" baseline="0" dirty="0">
                <a:latin typeface="Times-RomanS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matches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“a + b × c” </a:t>
            </a:r>
            <a:r>
              <a:rPr lang="en-US" sz="2400" b="0" i="0" u="none" strike="noStrike" baseline="0" dirty="0">
                <a:latin typeface="Times-Roman"/>
              </a:rPr>
              <a:t>and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“fee ÷ fie × foe”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in “</a:t>
            </a:r>
            <a:r>
              <a:rPr lang="en-US" sz="2400" b="0" i="0" u="none" strike="noStrike" baseline="0" dirty="0">
                <a:latin typeface="LetterGothic"/>
              </a:rPr>
              <a:t>a + b × c</a:t>
            </a:r>
            <a:r>
              <a:rPr lang="en-US" sz="2400" b="0" i="0" u="none" strike="noStrike" baseline="0" dirty="0">
                <a:latin typeface="Times-Roman"/>
              </a:rPr>
              <a:t>,” which operator executes first, the </a:t>
            </a:r>
            <a:r>
              <a:rPr lang="en-US" sz="2400" b="0" i="0" u="none" strike="noStrike" baseline="0" dirty="0">
                <a:latin typeface="LetterGothic"/>
              </a:rPr>
              <a:t>+ </a:t>
            </a:r>
            <a:r>
              <a:rPr lang="en-US" sz="2400" b="0" i="0" u="none" strike="noStrike" baseline="0" dirty="0">
                <a:latin typeface="Times-Roman"/>
              </a:rPr>
              <a:t>or the </a:t>
            </a:r>
            <a:r>
              <a:rPr lang="en-US" sz="2400" b="0" i="0" u="none" strike="noStrike" baseline="0" dirty="0">
                <a:latin typeface="LetterGothic"/>
              </a:rPr>
              <a:t>× </a:t>
            </a:r>
            <a:r>
              <a:rPr lang="en-US" sz="2400" b="0" i="0" u="none" strike="noStrike" baseline="0" dirty="0">
                <a:latin typeface="Times-Roman"/>
              </a:rPr>
              <a:t>? That is not mentioned by this RE.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latin typeface="Times-Roman"/>
              </a:rPr>
              <a:t>So we need to add parenthesis in the RE.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5950457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0A4A32-7A49-4E95-BE87-F38459B5D565}"/>
              </a:ext>
            </a:extLst>
          </p:cNvPr>
          <p:cNvSpPr txBox="1"/>
          <p:nvPr/>
        </p:nvSpPr>
        <p:spPr>
          <a:xfrm>
            <a:off x="14514" y="14514"/>
            <a:ext cx="3135086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The LR(1) Parsing Algorithm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3BF3CF-265F-4FC4-B177-A6050BDB63B4}"/>
              </a:ext>
            </a:extLst>
          </p:cNvPr>
          <p:cNvSpPr txBox="1"/>
          <p:nvPr/>
        </p:nvSpPr>
        <p:spPr>
          <a:xfrm>
            <a:off x="3367314" y="14514"/>
            <a:ext cx="1499654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An Example</a:t>
            </a:r>
            <a:endParaRPr lang="en-US" sz="20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64122D98-0662-4FAB-90C5-252808C508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3827641"/>
              </p:ext>
            </p:extLst>
          </p:nvPr>
        </p:nvGraphicFramePr>
        <p:xfrm>
          <a:off x="14515" y="609232"/>
          <a:ext cx="1817736" cy="16858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734" name="Bitmap Image" r:id="rId3" imgW="1838160" imgH="1704960" progId="PBrush">
                  <p:embed/>
                </p:oleObj>
              </mc:Choice>
              <mc:Fallback>
                <p:oleObj name="Bitmap Image" r:id="rId3" imgW="1838160" imgH="170496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A6289B50-F636-418F-AF48-891A2353A3D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515" y="609232"/>
                        <a:ext cx="1817736" cy="1685879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3C67D5CF-2F0B-4F67-A19E-631C8A313B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0151846"/>
              </p:ext>
            </p:extLst>
          </p:nvPr>
        </p:nvGraphicFramePr>
        <p:xfrm>
          <a:off x="2129169" y="472947"/>
          <a:ext cx="3316524" cy="33064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735" name="Bitmap Image" r:id="rId5" imgW="3191040" imgH="3476520" progId="PBrush">
                  <p:embed/>
                </p:oleObj>
              </mc:Choice>
              <mc:Fallback>
                <p:oleObj name="Bitmap Image" r:id="rId5" imgW="3191040" imgH="347652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945BEFCD-8E61-49AB-B08C-23D7CD6962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29169" y="472947"/>
                        <a:ext cx="3316524" cy="3306483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234A80AE-030D-4DC1-B4FA-D342F9A494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9018289"/>
              </p:ext>
            </p:extLst>
          </p:nvPr>
        </p:nvGraphicFramePr>
        <p:xfrm>
          <a:off x="14514" y="3837754"/>
          <a:ext cx="5431179" cy="29196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736" name="Bitmap Image" r:id="rId7" imgW="4886280" imgH="1743120" progId="PBrush">
                  <p:embed/>
                </p:oleObj>
              </mc:Choice>
              <mc:Fallback>
                <p:oleObj name="Bitmap Image" r:id="rId7" imgW="4886280" imgH="1743120" progId="PBrush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5BB9917B-334A-4483-A955-9226FE9116B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514" y="3837754"/>
                        <a:ext cx="5431179" cy="2919690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33A94ABB-4CAA-497C-922C-88A2D0AF73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0896208"/>
              </p:ext>
            </p:extLst>
          </p:nvPr>
        </p:nvGraphicFramePr>
        <p:xfrm>
          <a:off x="5663407" y="79657"/>
          <a:ext cx="6333731" cy="66986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737" name="Bitmap Image" r:id="rId9" imgW="4352760" imgH="4429080" progId="PBrush">
                  <p:embed/>
                </p:oleObj>
              </mc:Choice>
              <mc:Fallback>
                <p:oleObj name="Bitmap Image" r:id="rId9" imgW="4352760" imgH="442908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A7E99E86-9787-45A6-9AAC-D72F79D9E4E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663407" y="79657"/>
                        <a:ext cx="6333731" cy="6698686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A22CAC79-2955-4EFA-B470-5210E7F86AA0}"/>
              </a:ext>
            </a:extLst>
          </p:cNvPr>
          <p:cNvSpPr txBox="1"/>
          <p:nvPr/>
        </p:nvSpPr>
        <p:spPr>
          <a:xfrm>
            <a:off x="86360" y="3392513"/>
            <a:ext cx="1745891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latin typeface="Times-Roman"/>
              </a:rPr>
              <a:t>I</a:t>
            </a:r>
            <a:r>
              <a:rPr lang="en-US" sz="1800" b="0" i="0" u="none" strike="noStrike" baseline="0" dirty="0">
                <a:latin typeface="Times-Roman"/>
              </a:rPr>
              <a:t>nput string “</a:t>
            </a:r>
            <a:r>
              <a:rPr lang="en-US" sz="1600" b="0" i="0" u="none" strike="noStrike" baseline="0" dirty="0">
                <a:latin typeface="LetterGothic"/>
              </a:rPr>
              <a:t>( )</a:t>
            </a:r>
            <a:r>
              <a:rPr lang="en-US" sz="1800" b="0" i="0" u="none" strike="noStrike" baseline="0" dirty="0">
                <a:latin typeface="Times-Roman"/>
              </a:rPr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92179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0A4A32-7A49-4E95-BE87-F38459B5D565}"/>
              </a:ext>
            </a:extLst>
          </p:cNvPr>
          <p:cNvSpPr txBox="1"/>
          <p:nvPr/>
        </p:nvSpPr>
        <p:spPr>
          <a:xfrm>
            <a:off x="14514" y="14514"/>
            <a:ext cx="3135086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The LR(1) Parsing Algorithm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3BF3CF-265F-4FC4-B177-A6050BDB63B4}"/>
              </a:ext>
            </a:extLst>
          </p:cNvPr>
          <p:cNvSpPr txBox="1"/>
          <p:nvPr/>
        </p:nvSpPr>
        <p:spPr>
          <a:xfrm>
            <a:off x="3367314" y="14514"/>
            <a:ext cx="1499654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An Example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E12CD3-BED6-41EE-884B-692C8E5FBCE2}"/>
              </a:ext>
            </a:extLst>
          </p:cNvPr>
          <p:cNvSpPr txBox="1"/>
          <p:nvPr/>
        </p:nvSpPr>
        <p:spPr>
          <a:xfrm>
            <a:off x="260970" y="554739"/>
            <a:ext cx="11670059" cy="62324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100" b="1" i="0" u="none" strike="noStrike" baseline="0" dirty="0">
                <a:latin typeface="Times-Roman"/>
              </a:rPr>
              <a:t>The first line shows the parser’s initial state.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100" b="1" i="0" u="none" strike="noStrike" baseline="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100" b="1" i="0" u="none" strike="noStrike" baseline="0" dirty="0">
                <a:latin typeface="Times-Roman"/>
              </a:rPr>
              <a:t>Subsequent lines show its state at the start of the while loop, along with the action that it takes.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100" b="1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100" b="1" i="0" u="none" strike="noStrike" baseline="0" dirty="0">
                <a:latin typeface="Times-Roman"/>
              </a:rPr>
              <a:t>At the start of </a:t>
            </a:r>
            <a:r>
              <a:rPr lang="en-US" sz="2100" b="1" i="0" u="none" strike="noStrike" baseline="0" dirty="0">
                <a:solidFill>
                  <a:srgbClr val="FF0000"/>
                </a:solidFill>
                <a:latin typeface="Times-Roman"/>
              </a:rPr>
              <a:t>the first iteration</a:t>
            </a:r>
            <a:r>
              <a:rPr lang="en-US" sz="2100" b="1" i="0" u="none" strike="noStrike" baseline="0" dirty="0">
                <a:latin typeface="Times-Roman"/>
              </a:rPr>
              <a:t>, the stack does not contain a handle, so the parser shifts the lookahead symbol, </a:t>
            </a:r>
            <a:r>
              <a:rPr lang="en-US" sz="2100" b="1" i="0" u="none" strike="noStrike" baseline="0" dirty="0">
                <a:latin typeface="LetterGothic"/>
              </a:rPr>
              <a:t>(</a:t>
            </a:r>
            <a:r>
              <a:rPr lang="en-US" sz="2100" b="1" i="0" u="none" strike="noStrike" baseline="0" dirty="0">
                <a:latin typeface="Times-Roman"/>
              </a:rPr>
              <a:t>, onto the stack.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100" b="1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100" b="1" i="0" u="none" strike="noStrike" baseline="0" dirty="0">
                <a:latin typeface="Times-Roman"/>
              </a:rPr>
              <a:t>From the </a:t>
            </a:r>
            <a:r>
              <a:rPr lang="en-US" sz="2100" b="1" i="0" u="none" strike="noStrike" baseline="0" dirty="0">
                <a:latin typeface="LetterGothic-Slant_167"/>
              </a:rPr>
              <a:t>Action </a:t>
            </a:r>
            <a:r>
              <a:rPr lang="en-US" sz="2100" b="1" i="0" u="none" strike="noStrike" baseline="0" dirty="0">
                <a:latin typeface="Times-Roman"/>
              </a:rPr>
              <a:t>table, it knows to shift and move to state 3. At the start of the </a:t>
            </a:r>
            <a:r>
              <a:rPr lang="en-US" sz="2100" b="1" i="0" u="none" strike="noStrike" baseline="0" dirty="0">
                <a:solidFill>
                  <a:srgbClr val="FF0000"/>
                </a:solidFill>
                <a:latin typeface="Times-Roman"/>
              </a:rPr>
              <a:t>second iteration</a:t>
            </a:r>
            <a:r>
              <a:rPr lang="en-US" sz="2100" b="1" i="0" u="none" strike="noStrike" baseline="0" dirty="0">
                <a:latin typeface="Times-Roman"/>
              </a:rPr>
              <a:t>, the stack still does not contain a handle, so the parser shifts </a:t>
            </a:r>
            <a:r>
              <a:rPr lang="en-US" sz="2100" b="1" i="0" u="none" strike="noStrike" baseline="0" dirty="0">
                <a:latin typeface="LetterGothic"/>
              </a:rPr>
              <a:t>) </a:t>
            </a:r>
            <a:r>
              <a:rPr lang="en-US" sz="2100" b="1" i="0" u="none" strike="noStrike" baseline="0" dirty="0">
                <a:latin typeface="Times-Roman"/>
              </a:rPr>
              <a:t>onto the stack to build more context. It moves to state 7.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100" b="1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100" b="1" i="0" u="none" strike="noStrike" baseline="0" dirty="0">
                <a:latin typeface="Times-Roman"/>
              </a:rPr>
              <a:t>In the </a:t>
            </a:r>
            <a:r>
              <a:rPr lang="en-US" sz="2100" b="1" i="0" u="none" strike="noStrike" baseline="0" dirty="0">
                <a:solidFill>
                  <a:srgbClr val="FF0000"/>
                </a:solidFill>
                <a:latin typeface="Times-Roman"/>
              </a:rPr>
              <a:t>third iteration</a:t>
            </a:r>
            <a:r>
              <a:rPr lang="en-US" sz="2100" b="1" i="0" u="none" strike="noStrike" baseline="0" dirty="0">
                <a:latin typeface="Times-Roman"/>
              </a:rPr>
              <a:t>, the stack contains a han</a:t>
            </a:r>
            <a:r>
              <a:rPr lang="en-US" sz="2100" b="1" dirty="0">
                <a:latin typeface="Times-Roman"/>
              </a:rPr>
              <a:t>dle </a:t>
            </a:r>
            <a:r>
              <a:rPr lang="en-US" sz="2100" i="1" dirty="0">
                <a:solidFill>
                  <a:srgbClr val="FF0000"/>
                </a:solidFill>
                <a:latin typeface="Times-Roman"/>
              </a:rPr>
              <a:t>&lt;pair</a:t>
            </a:r>
            <a:r>
              <a:rPr lang="en-US" sz="2100" i="1" dirty="0">
                <a:solidFill>
                  <a:srgbClr val="FF0000"/>
                </a:solidFill>
                <a:latin typeface="Times-Roman"/>
                <a:sym typeface="Wingdings" panose="05000000000000000000" pitchFamily="2" charset="2"/>
              </a:rPr>
              <a:t> ( ), t&gt;, </a:t>
            </a:r>
            <a:r>
              <a:rPr lang="en-US" sz="2100" b="1" dirty="0">
                <a:latin typeface="Times-Roman"/>
                <a:sym typeface="Wingdings" panose="05000000000000000000" pitchFamily="2" charset="2"/>
              </a:rPr>
              <a:t>where t is the top of the stack.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100" b="1" dirty="0">
              <a:latin typeface="Times-Roman"/>
              <a:sym typeface="Wingdings" panose="05000000000000000000" pitchFamily="2" charset="2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100" b="1" dirty="0">
                <a:latin typeface="Times-Roman"/>
                <a:sym typeface="Wingdings" panose="05000000000000000000" pitchFamily="2" charset="2"/>
              </a:rPr>
              <a:t>After reduction, </a:t>
            </a:r>
            <a:r>
              <a:rPr lang="en-US" sz="2100" b="1" i="0" u="none" strike="noStrike" baseline="0" dirty="0">
                <a:latin typeface="Times-Roman"/>
              </a:rPr>
              <a:t>the parser moves to state 2 (specified by </a:t>
            </a:r>
            <a:r>
              <a:rPr lang="en-US" sz="2100" i="1" dirty="0" err="1">
                <a:solidFill>
                  <a:srgbClr val="FF0000"/>
                </a:solidFill>
                <a:latin typeface="Times-Roman"/>
              </a:rPr>
              <a:t>Goto</a:t>
            </a:r>
            <a:r>
              <a:rPr lang="en-US" sz="2100" i="1" dirty="0">
                <a:solidFill>
                  <a:srgbClr val="FF0000"/>
                </a:solidFill>
                <a:latin typeface="Times-Roman"/>
              </a:rPr>
              <a:t>[0,Pair]).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100" b="1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100" b="1" dirty="0">
                <a:latin typeface="Times-Roman"/>
              </a:rPr>
              <a:t>In </a:t>
            </a:r>
            <a:r>
              <a:rPr lang="en-US" sz="2100" b="1" dirty="0">
                <a:solidFill>
                  <a:srgbClr val="FF0000"/>
                </a:solidFill>
                <a:latin typeface="Times-Roman"/>
              </a:rPr>
              <a:t>fourth iteration </a:t>
            </a:r>
            <a:r>
              <a:rPr lang="en-US" sz="2100" b="1" dirty="0">
                <a:latin typeface="Times-Roman"/>
              </a:rPr>
              <a:t>the handle is </a:t>
            </a:r>
            <a:r>
              <a:rPr lang="en-US" sz="2100" i="1" dirty="0">
                <a:solidFill>
                  <a:srgbClr val="FF0000"/>
                </a:solidFill>
                <a:latin typeface="Times-Roman"/>
              </a:rPr>
              <a:t>&lt;</a:t>
            </a:r>
            <a:r>
              <a:rPr lang="en-US" sz="2100" i="1" dirty="0" err="1">
                <a:solidFill>
                  <a:srgbClr val="FF0000"/>
                </a:solidFill>
                <a:latin typeface="Times-Roman"/>
              </a:rPr>
              <a:t>list</a:t>
            </a:r>
            <a:r>
              <a:rPr lang="en-US" sz="2100" i="1" dirty="0" err="1">
                <a:solidFill>
                  <a:srgbClr val="FF0000"/>
                </a:solidFill>
                <a:latin typeface="Times-Roman"/>
                <a:sym typeface="Wingdings" panose="05000000000000000000" pitchFamily="2" charset="2"/>
              </a:rPr>
              <a:t>pair,t</a:t>
            </a:r>
            <a:r>
              <a:rPr lang="en-US" sz="2100" i="1" dirty="0">
                <a:solidFill>
                  <a:srgbClr val="FF0000"/>
                </a:solidFill>
                <a:latin typeface="Times-Roman"/>
                <a:sym typeface="Wingdings" panose="05000000000000000000" pitchFamily="2" charset="2"/>
              </a:rPr>
              <a:t>&gt;, </a:t>
            </a:r>
            <a:r>
              <a:rPr lang="en-US" sz="2100" b="1" dirty="0">
                <a:latin typeface="Times-Roman"/>
                <a:sym typeface="Wingdings" panose="05000000000000000000" pitchFamily="2" charset="2"/>
              </a:rPr>
              <a:t>so reduction happens, and state changes to 1 (specified by </a:t>
            </a:r>
            <a:r>
              <a:rPr lang="en-US" sz="2100" i="1" dirty="0" err="1">
                <a:solidFill>
                  <a:srgbClr val="FF0000"/>
                </a:solidFill>
                <a:latin typeface="Times-Roman"/>
                <a:sym typeface="Wingdings" panose="05000000000000000000" pitchFamily="2" charset="2"/>
              </a:rPr>
              <a:t>Goto</a:t>
            </a:r>
            <a:r>
              <a:rPr lang="en-US" sz="2100" i="1" dirty="0">
                <a:solidFill>
                  <a:srgbClr val="FF0000"/>
                </a:solidFill>
                <a:latin typeface="Times-Roman"/>
                <a:sym typeface="Wingdings" panose="05000000000000000000" pitchFamily="2" charset="2"/>
              </a:rPr>
              <a:t>[0, list])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100" b="1" dirty="0">
              <a:latin typeface="Times-Roman"/>
              <a:sym typeface="Wingdings" panose="05000000000000000000" pitchFamily="2" charset="2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100" b="1" dirty="0">
                <a:latin typeface="Times-Roman"/>
                <a:sym typeface="Wingdings" panose="05000000000000000000" pitchFamily="2" charset="2"/>
              </a:rPr>
              <a:t>In </a:t>
            </a:r>
            <a:r>
              <a:rPr lang="en-US" sz="2100" b="1" dirty="0">
                <a:solidFill>
                  <a:srgbClr val="FF0000"/>
                </a:solidFill>
                <a:latin typeface="Times-Roman"/>
                <a:sym typeface="Wingdings" panose="05000000000000000000" pitchFamily="2" charset="2"/>
              </a:rPr>
              <a:t>fifth iteration</a:t>
            </a:r>
            <a:r>
              <a:rPr lang="en-US" sz="2100" b="1" dirty="0">
                <a:latin typeface="Times-Roman"/>
                <a:sym typeface="Wingdings" panose="05000000000000000000" pitchFamily="2" charset="2"/>
              </a:rPr>
              <a:t>, the </a:t>
            </a:r>
            <a:r>
              <a:rPr lang="en-US" sz="2100" b="1" i="1" dirty="0">
                <a:solidFill>
                  <a:srgbClr val="FF0000"/>
                </a:solidFill>
                <a:latin typeface="Times-Roman"/>
                <a:sym typeface="Wingdings" panose="05000000000000000000" pitchFamily="2" charset="2"/>
              </a:rPr>
              <a:t>1.eof = ‘accept’</a:t>
            </a:r>
            <a:endParaRPr lang="en-US" sz="2100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541019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0A4A32-7A49-4E95-BE87-F38459B5D565}"/>
              </a:ext>
            </a:extLst>
          </p:cNvPr>
          <p:cNvSpPr txBox="1"/>
          <p:nvPr/>
        </p:nvSpPr>
        <p:spPr>
          <a:xfrm>
            <a:off x="14514" y="14514"/>
            <a:ext cx="3135086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The LR(1) Parsing Algorithm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24C864-1D84-43F8-B826-3DB476D0F830}"/>
              </a:ext>
            </a:extLst>
          </p:cNvPr>
          <p:cNvSpPr txBox="1"/>
          <p:nvPr/>
        </p:nvSpPr>
        <p:spPr>
          <a:xfrm>
            <a:off x="-46600" y="2154257"/>
            <a:ext cx="380453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Fo</a:t>
            </a:r>
            <a:r>
              <a:rPr lang="en-US" sz="2000" dirty="0">
                <a:latin typeface="Times-Roman"/>
              </a:rPr>
              <a:t>r the </a:t>
            </a:r>
            <a:r>
              <a:rPr lang="en-US" sz="2000" b="0" i="0" u="none" strike="noStrike" baseline="0" dirty="0">
                <a:latin typeface="Times-Roman"/>
              </a:rPr>
              <a:t>input string, “</a:t>
            </a:r>
            <a:r>
              <a:rPr lang="en-US" sz="2000" b="0" i="0" u="none" strike="noStrike" baseline="0" dirty="0">
                <a:latin typeface="LetterGothic"/>
              </a:rPr>
              <a:t>( ( ) ) ( )</a:t>
            </a:r>
            <a:r>
              <a:rPr lang="en-US" sz="2000" b="0" i="0" u="none" strike="noStrike" baseline="0" dirty="0">
                <a:latin typeface="Times-Roman"/>
              </a:rPr>
              <a:t>.”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07BFEAFD-A4EF-4364-ADE4-EF8A80D963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0772400"/>
              </p:ext>
            </p:extLst>
          </p:nvPr>
        </p:nvGraphicFramePr>
        <p:xfrm>
          <a:off x="0" y="2557224"/>
          <a:ext cx="6677479" cy="42587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738" name="Bitmap Image" r:id="rId3" imgW="6153120" imgH="3924360" progId="PBrush">
                  <p:embed/>
                </p:oleObj>
              </mc:Choice>
              <mc:Fallback>
                <p:oleObj name="Bitmap Image" r:id="rId3" imgW="6153120" imgH="3924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2557224"/>
                        <a:ext cx="6677479" cy="4258702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E2F9A7F4-1B4C-4ACE-B770-6F4267DFE6C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4609485"/>
              </p:ext>
            </p:extLst>
          </p:nvPr>
        </p:nvGraphicFramePr>
        <p:xfrm>
          <a:off x="6724079" y="14515"/>
          <a:ext cx="5275663" cy="6801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739" name="Bitmap Image" r:id="rId5" imgW="4352760" imgH="4429080" progId="PBrush">
                  <p:embed/>
                </p:oleObj>
              </mc:Choice>
              <mc:Fallback>
                <p:oleObj name="Bitmap Image" r:id="rId5" imgW="4352760" imgH="4429080" progId="PBrush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33A94ABB-4CAA-497C-922C-88A2D0AF735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724079" y="14515"/>
                        <a:ext cx="5275663" cy="6801412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40505C75-2FA6-4F29-920D-A68EF55871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2814294"/>
              </p:ext>
            </p:extLst>
          </p:nvPr>
        </p:nvGraphicFramePr>
        <p:xfrm>
          <a:off x="4112490" y="42074"/>
          <a:ext cx="2564989" cy="25572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740" name="Bitmap Image" r:id="rId7" imgW="3191040" imgH="3476520" progId="PBrush">
                  <p:embed/>
                </p:oleObj>
              </mc:Choice>
              <mc:Fallback>
                <p:oleObj name="Bitmap Image" r:id="rId7" imgW="3191040" imgH="347652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3C67D5CF-2F0B-4F67-A19E-631C8A313B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112490" y="42074"/>
                        <a:ext cx="2564989" cy="2557224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85CF463-7209-46AD-A64F-EE9D59E78FD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3978624"/>
              </p:ext>
            </p:extLst>
          </p:nvPr>
        </p:nvGraphicFramePr>
        <p:xfrm>
          <a:off x="2123300" y="414624"/>
          <a:ext cx="1875693" cy="17396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741" name="Bitmap Image" r:id="rId9" imgW="1838160" imgH="1704960" progId="PBrush">
                  <p:embed/>
                </p:oleObj>
              </mc:Choice>
              <mc:Fallback>
                <p:oleObj name="Bitmap Image" r:id="rId9" imgW="1838160" imgH="170496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A6289B50-F636-418F-AF48-891A2353A3D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123300" y="414624"/>
                        <a:ext cx="1875693" cy="1739633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4542990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E5CDBE0C-BD09-43CE-8373-8CCA1D7F4B1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4976617"/>
              </p:ext>
            </p:extLst>
          </p:nvPr>
        </p:nvGraphicFramePr>
        <p:xfrm>
          <a:off x="6603283" y="0"/>
          <a:ext cx="5536456" cy="35309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961" name="Bitmap Image" r:id="rId3" imgW="6153120" imgH="3924360" progId="PBrush">
                  <p:embed/>
                </p:oleObj>
              </mc:Choice>
              <mc:Fallback>
                <p:oleObj name="Bitmap Image" r:id="rId3" imgW="6153120" imgH="392436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E5CDBE0C-BD09-43CE-8373-8CCA1D7F4B1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603283" y="0"/>
                        <a:ext cx="5536456" cy="3530991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04F2861A-CC84-467F-9B27-6F4E7E4C02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1887215"/>
              </p:ext>
            </p:extLst>
          </p:nvPr>
        </p:nvGraphicFramePr>
        <p:xfrm>
          <a:off x="146292" y="2897945"/>
          <a:ext cx="2888516" cy="2441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962" name="Bitmap Image" r:id="rId5" imgW="3076560" imgH="2600280" progId="PBrush">
                  <p:embed/>
                </p:oleObj>
              </mc:Choice>
              <mc:Fallback>
                <p:oleObj name="Bitmap Image" r:id="rId5" imgW="3076560" imgH="2600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6292" y="2897945"/>
                        <a:ext cx="2888516" cy="2441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F4B5869-5393-4607-ABA7-3C7C16DEC9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1792968"/>
              </p:ext>
            </p:extLst>
          </p:nvPr>
        </p:nvGraphicFramePr>
        <p:xfrm>
          <a:off x="146292" y="5206416"/>
          <a:ext cx="2888516" cy="16466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963" name="Bitmap Image" r:id="rId7" imgW="2990880" imgH="1990800" progId="PBrush">
                  <p:embed/>
                </p:oleObj>
              </mc:Choice>
              <mc:Fallback>
                <p:oleObj name="Bitmap Image" r:id="rId7" imgW="2990880" imgH="19908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6292" y="5206416"/>
                        <a:ext cx="2888516" cy="16466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BE2BA35B-5B1F-44C7-A22A-3B18AD5CE3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0996192"/>
              </p:ext>
            </p:extLst>
          </p:nvPr>
        </p:nvGraphicFramePr>
        <p:xfrm>
          <a:off x="52263" y="4885"/>
          <a:ext cx="3076575" cy="2965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964" name="Bitmap Image" r:id="rId9" imgW="3152880" imgH="3038400" progId="PBrush">
                  <p:embed/>
                </p:oleObj>
              </mc:Choice>
              <mc:Fallback>
                <p:oleObj name="Bitmap Image" r:id="rId9" imgW="3152880" imgH="303840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58895C9-F8B5-4D5D-8514-BDD4A4532F2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2263" y="4885"/>
                        <a:ext cx="3076575" cy="2965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B028906-F906-4A8B-8821-DD6541ECD5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8774173"/>
              </p:ext>
            </p:extLst>
          </p:nvPr>
        </p:nvGraphicFramePr>
        <p:xfrm>
          <a:off x="3301585" y="38686"/>
          <a:ext cx="2650881" cy="164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965" name="Bitmap Image" r:id="rId11" imgW="3000240" imgH="1866960" progId="PBrush">
                  <p:embed/>
                </p:oleObj>
              </mc:Choice>
              <mc:Fallback>
                <p:oleObj name="Bitmap Image" r:id="rId11" imgW="3000240" imgH="1866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301585" y="38686"/>
                        <a:ext cx="2650881" cy="164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FA604FDE-BBAE-4FE7-9EB9-749476BA05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2037797"/>
              </p:ext>
            </p:extLst>
          </p:nvPr>
        </p:nvGraphicFramePr>
        <p:xfrm>
          <a:off x="3222867" y="1688123"/>
          <a:ext cx="2488191" cy="15755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966" name="Bitmap Image" r:id="rId13" imgW="3038400" imgH="1924200" progId="PBrush">
                  <p:embed/>
                </p:oleObj>
              </mc:Choice>
              <mc:Fallback>
                <p:oleObj name="Bitmap Image" r:id="rId13" imgW="3038400" imgH="1924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222867" y="1688123"/>
                        <a:ext cx="2488191" cy="15755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4FD3D543-70A6-4D0C-8278-C4A8715555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4111124"/>
              </p:ext>
            </p:extLst>
          </p:nvPr>
        </p:nvGraphicFramePr>
        <p:xfrm>
          <a:off x="3128837" y="3251979"/>
          <a:ext cx="2705832" cy="166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967" name="Bitmap Image" r:id="rId15" imgW="3009960" imgH="1847880" progId="PBrush">
                  <p:embed/>
                </p:oleObj>
              </mc:Choice>
              <mc:Fallback>
                <p:oleObj name="Bitmap Image" r:id="rId15" imgW="3009960" imgH="1847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128837" y="3251979"/>
                        <a:ext cx="2705832" cy="1661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5DE03E43-5878-4913-85D1-84E10AAA23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2474385"/>
              </p:ext>
            </p:extLst>
          </p:nvPr>
        </p:nvGraphicFramePr>
        <p:xfrm>
          <a:off x="3128837" y="4913154"/>
          <a:ext cx="2705832" cy="19716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968" name="Bitmap Image" r:id="rId17" imgW="3124080" imgH="2276640" progId="PBrush">
                  <p:embed/>
                </p:oleObj>
              </mc:Choice>
              <mc:Fallback>
                <p:oleObj name="Bitmap Image" r:id="rId17" imgW="3124080" imgH="2276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3128837" y="4913154"/>
                        <a:ext cx="2705832" cy="19716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A69FD7F4-39C4-4D41-B9D9-98C9528473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4316237"/>
              </p:ext>
            </p:extLst>
          </p:nvPr>
        </p:nvGraphicFramePr>
        <p:xfrm>
          <a:off x="5849303" y="3594489"/>
          <a:ext cx="2705832" cy="26373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969" name="Bitmap Image" r:id="rId19" imgW="3009960" imgH="2933640" progId="PBrush">
                  <p:embed/>
                </p:oleObj>
              </mc:Choice>
              <mc:Fallback>
                <p:oleObj name="Bitmap Image" r:id="rId19" imgW="3009960" imgH="2933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5849303" y="3594489"/>
                        <a:ext cx="2705832" cy="26373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FA9EAAF5-6973-4D87-BD30-7E14C0815C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1252184"/>
              </p:ext>
            </p:extLst>
          </p:nvPr>
        </p:nvGraphicFramePr>
        <p:xfrm>
          <a:off x="6603283" y="6447491"/>
          <a:ext cx="4467991" cy="3971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970" name="Bitmap Image" r:id="rId21" imgW="4714920" imgH="419040" progId="PBrush">
                  <p:embed/>
                </p:oleObj>
              </mc:Choice>
              <mc:Fallback>
                <p:oleObj name="Bitmap Image" r:id="rId21" imgW="4714920" imgH="419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603283" y="6447491"/>
                        <a:ext cx="4467991" cy="397155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86C61FBA-0446-4597-A4EB-D04F07506396}"/>
              </a:ext>
            </a:extLst>
          </p:cNvPr>
          <p:cNvSpPr txBox="1"/>
          <p:nvPr/>
        </p:nvSpPr>
        <p:spPr>
          <a:xfrm>
            <a:off x="8498863" y="3607216"/>
            <a:ext cx="3636866" cy="28007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1600" b="0" i="0" u="none" strike="noStrike" baseline="0" dirty="0">
                <a:latin typeface="Times-Roman"/>
              </a:rPr>
              <a:t>Figure 3.18 shows the state of the partially-built parse tree at the start of each iteration of the parser’s while loop.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b="0" i="0" u="none" strike="noStrike" baseline="0" dirty="0">
              <a:latin typeface="Times-Roman"/>
            </a:endParaRPr>
          </a:p>
          <a:p>
            <a:pPr algn="just"/>
            <a:r>
              <a:rPr lang="en-US" sz="1600" b="0" i="0" u="none" strike="noStrike" baseline="0" dirty="0">
                <a:latin typeface="Times-Roman"/>
              </a:rPr>
              <a:t>The top of each drawing shows an iteration number and a gray bar that contains the partial parse tree’s upper frontier.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latin typeface="Times-Roman"/>
            </a:endParaRPr>
          </a:p>
          <a:p>
            <a:pPr algn="just"/>
            <a:r>
              <a:rPr lang="en-US" sz="1600" b="0" i="0" u="none" strike="noStrike" baseline="0" dirty="0">
                <a:latin typeface="Times-Roman"/>
              </a:rPr>
              <a:t>In the LR(1) parser, this frontier appears on the stack.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84362336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BB58870-7509-4AA0-952B-67286C3D3F5E}"/>
              </a:ext>
            </a:extLst>
          </p:cNvPr>
          <p:cNvSpPr txBox="1"/>
          <p:nvPr/>
        </p:nvSpPr>
        <p:spPr>
          <a:xfrm>
            <a:off x="14514" y="14514"/>
            <a:ext cx="3135086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The LR(1) Parsing Algorithm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6E3F15-1AEA-4936-9C72-AF9F052DEE7A}"/>
              </a:ext>
            </a:extLst>
          </p:cNvPr>
          <p:cNvSpPr txBox="1"/>
          <p:nvPr/>
        </p:nvSpPr>
        <p:spPr>
          <a:xfrm>
            <a:off x="3367314" y="14514"/>
            <a:ext cx="1499654" cy="4001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An Example</a:t>
            </a:r>
            <a:endParaRPr lang="en-US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C85979-180D-4B34-B63B-218EAB439AC6}"/>
              </a:ext>
            </a:extLst>
          </p:cNvPr>
          <p:cNvSpPr txBox="1"/>
          <p:nvPr/>
        </p:nvSpPr>
        <p:spPr>
          <a:xfrm>
            <a:off x="5084682" y="0"/>
            <a:ext cx="3426272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Parsing an Erroneous Input String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F64D031-6C48-4EA4-B607-B4A7E91B1F44}"/>
              </a:ext>
            </a:extLst>
          </p:cNvPr>
          <p:cNvSpPr txBox="1"/>
          <p:nvPr/>
        </p:nvSpPr>
        <p:spPr>
          <a:xfrm>
            <a:off x="127850" y="525040"/>
            <a:ext cx="646837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0" i="0" u="none" strike="noStrike" baseline="0" dirty="0">
                <a:latin typeface="Times-Roman"/>
              </a:rPr>
              <a:t>To see how an </a:t>
            </a:r>
            <a:r>
              <a:rPr lang="en-US" sz="2000" dirty="0">
                <a:latin typeface="Times-RomanSC"/>
              </a:rPr>
              <a:t>LR</a:t>
            </a:r>
            <a:r>
              <a:rPr lang="en-US" sz="2000" b="0" i="0" u="none" strike="noStrike" baseline="0" dirty="0">
                <a:latin typeface="Times-Roman"/>
              </a:rPr>
              <a:t>(1) parser discovers a syntax error.</a:t>
            </a:r>
          </a:p>
          <a:p>
            <a:pPr algn="l"/>
            <a:r>
              <a:rPr lang="en-US" sz="2000" dirty="0">
                <a:latin typeface="Times-Roman"/>
              </a:rPr>
              <a:t>Input string “</a:t>
            </a:r>
            <a:r>
              <a:rPr lang="en-US" b="0" i="0" u="none" strike="noStrike" baseline="0" dirty="0">
                <a:latin typeface="LetterGothic"/>
              </a:rPr>
              <a:t>( ) )</a:t>
            </a:r>
            <a:r>
              <a:rPr lang="en-US" sz="2000" b="0" i="0" u="none" strike="noStrike" baseline="0" dirty="0">
                <a:latin typeface="Times-Roman"/>
              </a:rPr>
              <a:t>”</a:t>
            </a:r>
            <a:endParaRPr lang="en-US" sz="2000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173484A8-765E-44D7-92F1-6A84A1E4E4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8783021"/>
              </p:ext>
            </p:extLst>
          </p:nvPr>
        </p:nvGraphicFramePr>
        <p:xfrm>
          <a:off x="6724079" y="14515"/>
          <a:ext cx="5275663" cy="6801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67" name="Bitmap Image" r:id="rId3" imgW="4352760" imgH="4429080" progId="PBrush">
                  <p:embed/>
                </p:oleObj>
              </mc:Choice>
              <mc:Fallback>
                <p:oleObj name="Bitmap Image" r:id="rId3" imgW="4352760" imgH="442908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E2F9A7F4-1B4C-4ACE-B770-6F4267DFE6C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24079" y="14515"/>
                        <a:ext cx="5275663" cy="6801412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212C3D43-9414-430E-A55E-91FEBCE616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8014089"/>
              </p:ext>
            </p:extLst>
          </p:nvPr>
        </p:nvGraphicFramePr>
        <p:xfrm>
          <a:off x="3319375" y="3395543"/>
          <a:ext cx="3276853" cy="34479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68" name="Bitmap Image" r:id="rId5" imgW="3191040" imgH="3476520" progId="PBrush">
                  <p:embed/>
                </p:oleObj>
              </mc:Choice>
              <mc:Fallback>
                <p:oleObj name="Bitmap Image" r:id="rId5" imgW="3191040" imgH="347652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40505C75-2FA6-4F29-920D-A68EF558715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19375" y="3395543"/>
                        <a:ext cx="3276853" cy="3447943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3A2DFBF-1B42-4B0B-A519-E111716A332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3355347"/>
              </p:ext>
            </p:extLst>
          </p:nvPr>
        </p:nvGraphicFramePr>
        <p:xfrm>
          <a:off x="127850" y="1382922"/>
          <a:ext cx="6468378" cy="1917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69" name="Bitmap Image" r:id="rId7" imgW="5334120" imgH="1581120" progId="PBrush">
                  <p:embed/>
                </p:oleObj>
              </mc:Choice>
              <mc:Fallback>
                <p:oleObj name="Bitmap Image" r:id="rId7" imgW="5334120" imgH="1581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27850" y="1382922"/>
                        <a:ext cx="6468378" cy="1917412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615330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88A6C89-297C-4597-A694-5F7B02369A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0335661"/>
              </p:ext>
            </p:extLst>
          </p:nvPr>
        </p:nvGraphicFramePr>
        <p:xfrm>
          <a:off x="0" y="503340"/>
          <a:ext cx="6677479" cy="42587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81" name="Bitmap Image" r:id="rId4" imgW="6153120" imgH="3924360" progId="PBrush">
                  <p:embed/>
                </p:oleObj>
              </mc:Choice>
              <mc:Fallback>
                <p:oleObj name="Bitmap Image" r:id="rId4" imgW="6153120" imgH="392436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07BFEAFD-A4EF-4364-ADE4-EF8A80D963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503340"/>
                        <a:ext cx="6677479" cy="4258702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462544E-99CD-4E38-A463-BE5D369187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0278326"/>
              </p:ext>
            </p:extLst>
          </p:nvPr>
        </p:nvGraphicFramePr>
        <p:xfrm>
          <a:off x="6760821" y="481174"/>
          <a:ext cx="5431179" cy="29196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82" name="Bitmap Image" r:id="rId6" imgW="4886280" imgH="1743120" progId="PBrush">
                  <p:embed/>
                </p:oleObj>
              </mc:Choice>
              <mc:Fallback>
                <p:oleObj name="Bitmap Image" r:id="rId6" imgW="4886280" imgH="174312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234A80AE-030D-4DC1-B4FA-D342F9A4949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760821" y="481174"/>
                        <a:ext cx="5431179" cy="2919690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4EA13A3-F419-4DB8-AE9B-2FD990359EC3}"/>
              </a:ext>
            </a:extLst>
          </p:cNvPr>
          <p:cNvSpPr txBox="1"/>
          <p:nvPr/>
        </p:nvSpPr>
        <p:spPr>
          <a:xfrm>
            <a:off x="6832667" y="50001"/>
            <a:ext cx="1745891" cy="36933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latin typeface="Times-Roman"/>
              </a:rPr>
              <a:t>I</a:t>
            </a:r>
            <a:r>
              <a:rPr lang="en-US" sz="1800" b="0" i="0" u="none" strike="noStrike" baseline="0" dirty="0">
                <a:latin typeface="Times-Roman"/>
              </a:rPr>
              <a:t>nput string “</a:t>
            </a:r>
            <a:r>
              <a:rPr lang="en-US" sz="1600" b="0" i="0" u="none" strike="noStrike" baseline="0" dirty="0">
                <a:latin typeface="LetterGothic"/>
              </a:rPr>
              <a:t>( )</a:t>
            </a:r>
            <a:r>
              <a:rPr lang="en-US" sz="1800" b="0" i="0" u="none" strike="noStrike" baseline="0" dirty="0">
                <a:latin typeface="Times-Roman"/>
              </a:rPr>
              <a:t>”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F1C900-7408-417E-A985-1CB5DF1A416F}"/>
              </a:ext>
            </a:extLst>
          </p:cNvPr>
          <p:cNvSpPr txBox="1"/>
          <p:nvPr/>
        </p:nvSpPr>
        <p:spPr>
          <a:xfrm>
            <a:off x="122212" y="50001"/>
            <a:ext cx="3760471" cy="40011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Fo</a:t>
            </a:r>
            <a:r>
              <a:rPr lang="en-US" sz="2000" dirty="0">
                <a:latin typeface="Times-Roman"/>
              </a:rPr>
              <a:t>r the </a:t>
            </a:r>
            <a:r>
              <a:rPr lang="en-US" sz="2000" b="0" i="0" u="none" strike="noStrike" baseline="0" dirty="0">
                <a:latin typeface="Times-Roman"/>
              </a:rPr>
              <a:t>input string, “</a:t>
            </a:r>
            <a:r>
              <a:rPr lang="en-US" sz="2000" b="0" i="0" u="none" strike="noStrike" baseline="0" dirty="0">
                <a:latin typeface="LetterGothic"/>
              </a:rPr>
              <a:t>( ( ) ) ( )</a:t>
            </a:r>
            <a:r>
              <a:rPr lang="en-US" sz="2000" b="0" i="0" u="none" strike="noStrike" baseline="0" dirty="0">
                <a:latin typeface="Times-Roman"/>
              </a:rPr>
              <a:t>.”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A4663133-88E9-422D-B70F-30AA1C603E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7729293"/>
              </p:ext>
            </p:extLst>
          </p:nvPr>
        </p:nvGraphicFramePr>
        <p:xfrm>
          <a:off x="8915147" y="3457137"/>
          <a:ext cx="3276853" cy="33586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83" name="Bitmap Image" r:id="rId8" imgW="3191040" imgH="3476520" progId="PBrush">
                  <p:embed/>
                </p:oleObj>
              </mc:Choice>
              <mc:Fallback>
                <p:oleObj name="Bitmap Image" r:id="rId8" imgW="3191040" imgH="3476520" progId="PBrush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212C3D43-9414-430E-A55E-91FEBCE616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8915147" y="3457137"/>
                        <a:ext cx="3276853" cy="3358660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10B6DB8-F8EC-437D-ACF1-297BC5455089}"/>
              </a:ext>
            </a:extLst>
          </p:cNvPr>
          <p:cNvSpPr txBox="1"/>
          <p:nvPr/>
        </p:nvSpPr>
        <p:spPr>
          <a:xfrm>
            <a:off x="6886038" y="4404189"/>
            <a:ext cx="1692520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Handle Finding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2C243E-5A5C-4101-A371-5D63A1A85226}"/>
              </a:ext>
            </a:extLst>
          </p:cNvPr>
          <p:cNvSpPr txBox="1"/>
          <p:nvPr/>
        </p:nvSpPr>
        <p:spPr>
          <a:xfrm>
            <a:off x="122212" y="4762042"/>
            <a:ext cx="879293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Between these two examples, the parser recognized the string </a:t>
            </a:r>
            <a:r>
              <a:rPr lang="en-US" b="0" i="0" u="none" strike="noStrike" baseline="0" dirty="0">
                <a:latin typeface="LetterGothic"/>
              </a:rPr>
              <a:t>( ) </a:t>
            </a:r>
            <a:r>
              <a:rPr lang="en-US" sz="2000" b="0" i="0" u="none" strike="noStrike" baseline="0" dirty="0">
                <a:latin typeface="Times-Roman"/>
              </a:rPr>
              <a:t>at stack top as a handle three times.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It behaved differently in each case, based on the prior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left context encoded </a:t>
            </a:r>
            <a:r>
              <a:rPr lang="en-US" sz="2000" b="0" i="0" u="none" strike="noStrike" baseline="0" dirty="0">
                <a:latin typeface="Times-Roman"/>
              </a:rPr>
              <a:t>in the stack.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The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LetterGothic-Slant_167"/>
              </a:rPr>
              <a:t>Action</a:t>
            </a:r>
            <a:r>
              <a:rPr lang="en-US" sz="2000" b="0" i="0" u="none" strike="noStrike" baseline="0" dirty="0">
                <a:latin typeface="LetterGothic-Slant_167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and </a:t>
            </a:r>
            <a:r>
              <a:rPr lang="en-US" sz="2000" b="1" i="1" dirty="0" err="1">
                <a:solidFill>
                  <a:srgbClr val="FF0000"/>
                </a:solidFill>
                <a:latin typeface="LetterGothic-Slant_167"/>
              </a:rPr>
              <a:t>Goto</a:t>
            </a:r>
            <a:r>
              <a:rPr lang="en-US" sz="2000" b="0" i="0" u="none" strike="noStrike" baseline="0" dirty="0">
                <a:latin typeface="LetterGothic-Slant_167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tables, along with the stack, cause the parser to track prior </a:t>
            </a:r>
            <a:r>
              <a:rPr lang="en-US" sz="2000" b="1" i="1" dirty="0">
                <a:solidFill>
                  <a:srgbClr val="FF0000"/>
                </a:solidFill>
                <a:latin typeface="LetterGothic-Slant_167"/>
              </a:rPr>
              <a:t>left context </a:t>
            </a:r>
            <a:r>
              <a:rPr lang="en-US" sz="2000" b="0" i="0" u="none" strike="noStrike" baseline="0" dirty="0">
                <a:latin typeface="Times-Roman"/>
              </a:rPr>
              <a:t>and let it take </a:t>
            </a:r>
            <a:r>
              <a:rPr lang="en-US" sz="2000" b="1" i="1" dirty="0">
                <a:solidFill>
                  <a:srgbClr val="FF0000"/>
                </a:solidFill>
                <a:latin typeface="LetterGothic-Slant_167"/>
              </a:rPr>
              <a:t>different actions </a:t>
            </a:r>
            <a:r>
              <a:rPr lang="en-US" sz="2000" b="0" i="0" u="none" strike="noStrike" baseline="0" dirty="0">
                <a:latin typeface="Times-Roman"/>
              </a:rPr>
              <a:t>based on that context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1609908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2D5DE59-B596-4C51-824D-3EC11F8FFF7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2934" y="42204"/>
          <a:ext cx="5376862" cy="66910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80" name="Bitmap Image" r:id="rId3" imgW="4048200" imgH="4809960" progId="PBrush">
                  <p:embed/>
                </p:oleObj>
              </mc:Choice>
              <mc:Fallback>
                <p:oleObj name="Bitmap Image" r:id="rId3" imgW="4048200" imgH="480996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2D5DE59-B596-4C51-824D-3EC11F8FFF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72934" y="42204"/>
                        <a:ext cx="5376862" cy="6691086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5171453-B217-4954-BFBB-49F34C39224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4927" y="79828"/>
          <a:ext cx="6513159" cy="66294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81" name="Bitmap Image" r:id="rId5" imgW="4124160" imgH="4105440" progId="PBrush">
                  <p:embed/>
                </p:oleObj>
              </mc:Choice>
              <mc:Fallback>
                <p:oleObj name="Bitmap Image" r:id="rId5" imgW="4124160" imgH="410544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5171453-B217-4954-BFBB-49F34C3922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4927" y="79828"/>
                        <a:ext cx="6513159" cy="662944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Arrow: Right 1">
            <a:extLst>
              <a:ext uri="{FF2B5EF4-FFF2-40B4-BE49-F238E27FC236}">
                <a16:creationId xmlns:a16="http://schemas.microsoft.com/office/drawing/2014/main" id="{43337FCE-DE67-4293-8489-A95FBD6BFE7B}"/>
              </a:ext>
            </a:extLst>
          </p:cNvPr>
          <p:cNvSpPr/>
          <p:nvPr/>
        </p:nvSpPr>
        <p:spPr>
          <a:xfrm>
            <a:off x="980831" y="3545948"/>
            <a:ext cx="533400" cy="177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49785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F5E8E4-D04F-46D5-B76A-3732259FFB4E}"/>
              </a:ext>
            </a:extLst>
          </p:cNvPr>
          <p:cNvSpPr txBox="1"/>
          <p:nvPr/>
        </p:nvSpPr>
        <p:spPr>
          <a:xfrm>
            <a:off x="-1" y="0"/>
            <a:ext cx="2503357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Building LR(1) Tables</a:t>
            </a:r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2DB7EB-BB94-40C3-8A25-ACBDFF80A806}"/>
              </a:ext>
            </a:extLst>
          </p:cNvPr>
          <p:cNvSpPr txBox="1"/>
          <p:nvPr/>
        </p:nvSpPr>
        <p:spPr>
          <a:xfrm>
            <a:off x="179882" y="513014"/>
            <a:ext cx="11812249" cy="27392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To construct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LetterGothic-Slant_167"/>
              </a:rPr>
              <a:t>Action</a:t>
            </a:r>
            <a:r>
              <a:rPr lang="en-US" sz="2400" b="0" i="0" u="none" strike="noStrike" baseline="0" dirty="0">
                <a:latin typeface="LetterGothic-Slant_167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and </a:t>
            </a:r>
            <a:r>
              <a:rPr lang="en-US" sz="2400" b="1" i="1" dirty="0" err="1">
                <a:solidFill>
                  <a:srgbClr val="FF0000"/>
                </a:solidFill>
                <a:latin typeface="LetterGothic-Slant_167"/>
              </a:rPr>
              <a:t>Goto</a:t>
            </a:r>
            <a:r>
              <a:rPr lang="en-US" sz="2400" b="0" i="0" u="none" strike="noStrike" baseline="0" dirty="0">
                <a:latin typeface="LetterGothic-Slant_167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tables, an </a:t>
            </a:r>
            <a:r>
              <a:rPr lang="en-US" sz="2400" b="1" i="1" dirty="0">
                <a:solidFill>
                  <a:srgbClr val="FF0000"/>
                </a:solidFill>
                <a:latin typeface="LetterGothic-Slant_167"/>
              </a:rPr>
              <a:t>LR(1)</a:t>
            </a:r>
            <a:r>
              <a:rPr lang="en-US" sz="2400" b="0" i="0" u="none" strike="noStrike" baseline="0" dirty="0">
                <a:latin typeface="Times-Roman"/>
              </a:rPr>
              <a:t> parser generator </a:t>
            </a:r>
            <a:r>
              <a:rPr lang="en-US" sz="2400" b="1" i="1" u="none" strike="noStrike" baseline="0" dirty="0">
                <a:solidFill>
                  <a:srgbClr val="002060"/>
                </a:solidFill>
                <a:latin typeface="Times-Roman"/>
              </a:rPr>
              <a:t>builds a model </a:t>
            </a:r>
            <a:r>
              <a:rPr lang="en-US" sz="2400" b="0" i="0" u="none" strike="noStrike" baseline="0" dirty="0">
                <a:latin typeface="Times-Roman"/>
              </a:rPr>
              <a:t>of the handle-recognizing automaton and uses that model to fill in the tables.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model, called the </a:t>
            </a:r>
            <a:r>
              <a:rPr lang="en-US" sz="2400" b="1" i="1" dirty="0">
                <a:solidFill>
                  <a:srgbClr val="FF0000"/>
                </a:solidFill>
                <a:latin typeface="LetterGothic-Slant_167"/>
              </a:rPr>
              <a:t>canonical collection of sets of LR(1) items</a:t>
            </a:r>
            <a:r>
              <a:rPr lang="en-US" sz="2400" b="0" i="0" u="none" strike="noStrike" baseline="0" dirty="0">
                <a:latin typeface="Times-Roman"/>
              </a:rPr>
              <a:t>, represents all of the possible </a:t>
            </a:r>
            <a:r>
              <a:rPr lang="en-US" sz="2400" b="1" i="1" u="none" strike="noStrike" baseline="0" dirty="0">
                <a:solidFill>
                  <a:srgbClr val="002060"/>
                </a:solidFill>
                <a:latin typeface="Times-Roman"/>
              </a:rPr>
              <a:t>states</a:t>
            </a:r>
            <a:r>
              <a:rPr lang="en-US" sz="2400" b="0" i="0" u="none" strike="noStrike" baseline="0" dirty="0">
                <a:latin typeface="Times-Roman"/>
              </a:rPr>
              <a:t> of the parser and the </a:t>
            </a:r>
            <a:r>
              <a:rPr lang="en-US" sz="2400" b="1" i="1" dirty="0">
                <a:solidFill>
                  <a:srgbClr val="002060"/>
                </a:solidFill>
                <a:latin typeface="Times-Roman"/>
              </a:rPr>
              <a:t>transitions</a:t>
            </a:r>
            <a:r>
              <a:rPr lang="en-US" sz="2400" b="0" i="0" u="none" strike="noStrike" baseline="0" dirty="0">
                <a:latin typeface="Times-Roman"/>
              </a:rPr>
              <a:t> between those states.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To illustrate the table-construction algorithm, we will use the </a:t>
            </a:r>
            <a:r>
              <a:rPr lang="en-US" sz="2400" b="1" i="1" u="none" strike="noStrike" baseline="0" dirty="0">
                <a:solidFill>
                  <a:srgbClr val="002060"/>
                </a:solidFill>
                <a:latin typeface="Times-Roman"/>
              </a:rPr>
              <a:t>parentheses grammar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  <a:endParaRPr lang="en-US" sz="2400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0FABE166-848D-4B77-B49E-74E9056267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835242"/>
              </p:ext>
            </p:extLst>
          </p:nvPr>
        </p:nvGraphicFramePr>
        <p:xfrm>
          <a:off x="9696684" y="3190670"/>
          <a:ext cx="2315434" cy="17732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817" name="Bitmap Image" r:id="rId4" imgW="1952640" imgH="1495440" progId="PBrush">
                  <p:embed/>
                </p:oleObj>
              </mc:Choice>
              <mc:Fallback>
                <p:oleObj name="Bitmap Image" r:id="rId4" imgW="1952640" imgH="1495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696684" y="3190670"/>
                        <a:ext cx="2315434" cy="1773284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B544572C-352C-41B0-84E0-1BFFB464FFE6}"/>
              </a:ext>
            </a:extLst>
          </p:cNvPr>
          <p:cNvSpPr txBox="1"/>
          <p:nvPr/>
        </p:nvSpPr>
        <p:spPr>
          <a:xfrm>
            <a:off x="179882" y="3303574"/>
            <a:ext cx="9368852" cy="23083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In an LR(1) parser, the </a:t>
            </a:r>
            <a:r>
              <a:rPr lang="en-US" sz="2400" b="1" i="1" dirty="0">
                <a:solidFill>
                  <a:srgbClr val="FF0000"/>
                </a:solidFill>
                <a:latin typeface="LetterGothic-Slant_167"/>
              </a:rPr>
              <a:t>Action</a:t>
            </a:r>
            <a:r>
              <a:rPr lang="en-US" b="0" i="0" u="none" strike="noStrike" baseline="0" dirty="0">
                <a:latin typeface="LetterGothic-Slant_167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and </a:t>
            </a:r>
            <a:r>
              <a:rPr lang="en-US" sz="2400" b="1" i="1" dirty="0" err="1">
                <a:solidFill>
                  <a:srgbClr val="FF0000"/>
                </a:solidFill>
                <a:latin typeface="LetterGothic-Slant_167"/>
              </a:rPr>
              <a:t>Goto</a:t>
            </a:r>
            <a:r>
              <a:rPr lang="en-US" b="0" i="0" u="none" strike="noStrike" baseline="0" dirty="0">
                <a:latin typeface="LetterGothic-Slant_167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tables encode information about the potential handles at each step in the parse.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The </a:t>
            </a:r>
            <a:r>
              <a:rPr lang="en-US" b="1" i="1" dirty="0">
                <a:solidFill>
                  <a:srgbClr val="FF0000"/>
                </a:solidFill>
                <a:latin typeface="LetterGothic-Slant_167"/>
              </a:rPr>
              <a:t>table-construction algorithm</a:t>
            </a:r>
            <a:r>
              <a:rPr lang="en-US" sz="2000" b="0" i="0" u="none" strike="noStrike" baseline="0" dirty="0">
                <a:latin typeface="Times-Roman"/>
              </a:rPr>
              <a:t>, therefore, needs a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concrete representation </a:t>
            </a:r>
            <a:r>
              <a:rPr lang="en-US" sz="2000" b="0" i="0" u="none" strike="noStrike" baseline="0" dirty="0">
                <a:latin typeface="Times-Roman"/>
              </a:rPr>
              <a:t>for both handles and potential handles, and their associated lookahead symbols.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We represent each potential handle with </a:t>
            </a:r>
            <a:r>
              <a:rPr lang="en-US" sz="2000" b="0" i="1" u="none" strike="noStrike" baseline="0" dirty="0">
                <a:solidFill>
                  <a:srgbClr val="FF0000"/>
                </a:solidFill>
                <a:latin typeface="Times-Roman"/>
              </a:rPr>
              <a:t>an LR(1) item</a:t>
            </a:r>
            <a:r>
              <a:rPr lang="en-US" sz="2000" b="0" i="0" u="none" strike="noStrike" baseline="0" dirty="0">
                <a:latin typeface="Times-Roman"/>
              </a:rPr>
              <a:t>.</a:t>
            </a:r>
            <a:endParaRPr lang="en-US" sz="20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48191DA3-4CFB-4B12-8DDB-95812EE62C2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0671338"/>
              </p:ext>
            </p:extLst>
          </p:nvPr>
        </p:nvGraphicFramePr>
        <p:xfrm>
          <a:off x="8963181" y="5550343"/>
          <a:ext cx="3028950" cy="1209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818" name="Bitmap Image" r:id="rId6" imgW="3029040" imgH="1209600" progId="PBrush">
                  <p:embed/>
                </p:oleObj>
              </mc:Choice>
              <mc:Fallback>
                <p:oleObj name="Bitmap Image" r:id="rId6" imgW="3029040" imgH="1209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963181" y="5550343"/>
                        <a:ext cx="3028950" cy="1209675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BCE6A832-8703-44AE-9E59-6B51728CEF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5295530"/>
              </p:ext>
            </p:extLst>
          </p:nvPr>
        </p:nvGraphicFramePr>
        <p:xfrm>
          <a:off x="199868" y="5674168"/>
          <a:ext cx="8434465" cy="1085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819" name="Bitmap Image" r:id="rId8" imgW="6343560" imgH="1085760" progId="PBrush">
                  <p:embed/>
                </p:oleObj>
              </mc:Choice>
              <mc:Fallback>
                <p:oleObj name="Bitmap Image" r:id="rId8" imgW="6343560" imgH="1085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99868" y="5674168"/>
                        <a:ext cx="8434465" cy="1085850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953502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F5E8E4-D04F-46D5-B76A-3732259FFB4E}"/>
              </a:ext>
            </a:extLst>
          </p:cNvPr>
          <p:cNvSpPr txBox="1"/>
          <p:nvPr/>
        </p:nvSpPr>
        <p:spPr>
          <a:xfrm>
            <a:off x="-1" y="0"/>
            <a:ext cx="2503357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Building LR(1) Tables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DA0D39-D7EC-4E17-ABB3-F25BD7C2B68C}"/>
              </a:ext>
            </a:extLst>
          </p:cNvPr>
          <p:cNvSpPr txBox="1"/>
          <p:nvPr/>
        </p:nvSpPr>
        <p:spPr>
          <a:xfrm>
            <a:off x="167390" y="565002"/>
            <a:ext cx="11857219" cy="41549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table-construction algorithm uses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LR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(1) </a:t>
            </a:r>
            <a:r>
              <a:rPr lang="en-US" sz="2400" b="0" i="0" u="none" strike="noStrike" baseline="0" dirty="0">
                <a:latin typeface="Times-Roman"/>
              </a:rPr>
              <a:t>items to build a model of the sets of valid </a:t>
            </a:r>
            <a:r>
              <a:rPr lang="en-US" sz="2400" b="1" i="0" u="none" strike="noStrike" baseline="0" dirty="0">
                <a:solidFill>
                  <a:srgbClr val="FF0000"/>
                </a:solidFill>
                <a:latin typeface="Times-Roman"/>
              </a:rPr>
              <a:t>states</a:t>
            </a:r>
            <a:r>
              <a:rPr lang="en-US" sz="2400" b="0" i="0" u="none" strike="noStrike" baseline="0" dirty="0">
                <a:latin typeface="Times-Roman"/>
              </a:rPr>
              <a:t> for the parser, </a:t>
            </a:r>
            <a:r>
              <a:rPr lang="en-US" sz="2400" b="1" i="1" u="none" strike="noStrike" baseline="0" dirty="0">
                <a:solidFill>
                  <a:srgbClr val="002060"/>
                </a:solidFill>
                <a:latin typeface="Times-Roman"/>
              </a:rPr>
              <a:t>the canonical collection of sets of </a:t>
            </a:r>
            <a:r>
              <a:rPr lang="en-US" sz="2400" b="1" i="1" dirty="0">
                <a:solidFill>
                  <a:srgbClr val="002060"/>
                </a:solidFill>
                <a:latin typeface="Times-RomanSC"/>
              </a:rPr>
              <a:t>LR(1)</a:t>
            </a:r>
            <a:r>
              <a:rPr lang="en-US" sz="2400" b="1" i="1" u="none" strike="noStrike" baseline="0" dirty="0">
                <a:solidFill>
                  <a:srgbClr val="002060"/>
                </a:solidFill>
                <a:latin typeface="Times-Roman"/>
              </a:rPr>
              <a:t> items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canonical collection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CC = {CC0, CC1, CC2 … </a:t>
            </a:r>
            <a:r>
              <a:rPr lang="en-US" sz="2400" b="1" i="1" dirty="0" err="1">
                <a:solidFill>
                  <a:srgbClr val="FF0000"/>
                </a:solidFill>
                <a:latin typeface="Times-RomanSC"/>
              </a:rPr>
              <a:t>CCn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}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latin typeface="CMSY9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algorithm builds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CC</a:t>
            </a:r>
            <a:r>
              <a:rPr lang="en-US" sz="2400" b="0" i="0" u="none" strike="noStrike" baseline="0" dirty="0">
                <a:latin typeface="CMSY9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by following possible derivations in the grammar.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b="0" i="0" u="none" strike="noStrike" baseline="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-Roman"/>
              </a:rPr>
              <a:t>I</a:t>
            </a:r>
            <a:r>
              <a:rPr lang="en-US" sz="2400" b="0" i="0" u="none" strike="noStrike" baseline="0" dirty="0">
                <a:latin typeface="Times-Roman"/>
              </a:rPr>
              <a:t>n the final collection, each set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cci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in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CC</a:t>
            </a:r>
            <a:r>
              <a:rPr lang="en-US" sz="2400" b="0" i="0" u="none" strike="noStrike" baseline="0" dirty="0">
                <a:latin typeface="CMSY9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contains the set of potential handles in some possible parser configuration.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Before we delve into the table construction, further explanation of </a:t>
            </a:r>
            <a:r>
              <a:rPr lang="en-US" sz="2400" b="1" dirty="0">
                <a:solidFill>
                  <a:srgbClr val="FF0000"/>
                </a:solidFill>
                <a:latin typeface="Times-RomanSC"/>
              </a:rPr>
              <a:t>LR</a:t>
            </a:r>
            <a:r>
              <a:rPr lang="en-US" sz="2400" b="1" i="0" u="none" strike="noStrike" baseline="0" dirty="0">
                <a:solidFill>
                  <a:srgbClr val="FF0000"/>
                </a:solidFill>
                <a:latin typeface="Times-Roman"/>
              </a:rPr>
              <a:t>(1)</a:t>
            </a:r>
            <a:r>
              <a:rPr lang="en-US" sz="2400" b="0" i="0" u="none" strike="noStrike" baseline="0" dirty="0">
                <a:latin typeface="Times-Roman"/>
              </a:rPr>
              <a:t> items is needed.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7542982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F5E8E4-D04F-46D5-B76A-3732259FFB4E}"/>
              </a:ext>
            </a:extLst>
          </p:cNvPr>
          <p:cNvSpPr txBox="1"/>
          <p:nvPr/>
        </p:nvSpPr>
        <p:spPr>
          <a:xfrm>
            <a:off x="-1" y="0"/>
            <a:ext cx="2503357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Building LR(1) Tables</a:t>
            </a: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459570F-5F58-4B01-81BF-5C54FB3A2C01}"/>
                  </a:ext>
                </a:extLst>
              </p:cNvPr>
              <p:cNvSpPr txBox="1"/>
              <p:nvPr/>
            </p:nvSpPr>
            <p:spPr>
              <a:xfrm>
                <a:off x="169263" y="874455"/>
                <a:ext cx="11853474" cy="3170099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>
                <a:spAutoFit/>
              </a:bodyPr>
              <a:lstStyle/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sz="2400" b="0" i="0" u="none" strike="noStrike" baseline="0" dirty="0">
                    <a:latin typeface="Times-Roman"/>
                  </a:rPr>
                  <a:t>For a production </a:t>
                </a:r>
                <a:r>
                  <a:rPr lang="en-US" sz="2400" b="1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A </a:t>
                </a:r>
                <a:r>
                  <a:rPr lang="en-US" sz="2400" b="1" i="1" u="none" strike="noStrike" baseline="0" dirty="0">
                    <a:solidFill>
                      <a:srgbClr val="FF0000"/>
                    </a:solidFill>
                    <a:latin typeface="Times-Italic"/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en-US" sz="2400" b="1" i="1" u="none" strike="noStrike" baseline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𝜷𝜸</m:t>
                    </m:r>
                  </m:oMath>
                </a14:m>
                <a:r>
                  <a:rPr lang="en-US" sz="2400" b="1" i="1" u="none" strike="noStrike" baseline="0" dirty="0">
                    <a:solidFill>
                      <a:srgbClr val="FF0000"/>
                    </a:solidFill>
                    <a:latin typeface="RMTMI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and a lookahead symbol </a:t>
                </a:r>
                <a:r>
                  <a:rPr lang="en-US" sz="2400" b="1" i="1" dirty="0">
                    <a:solidFill>
                      <a:srgbClr val="FF0000"/>
                    </a:solidFill>
                    <a:latin typeface="Times-Italic"/>
                  </a:rPr>
                  <a:t>a,</a:t>
                </a:r>
                <a:r>
                  <a:rPr lang="en-US" sz="2400" b="0" i="0" u="none" strike="noStrike" baseline="0" dirty="0">
                    <a:latin typeface="Times-Roman"/>
                  </a:rPr>
                  <a:t> the placeholder can generate three distinct </a:t>
                </a:r>
                <a:r>
                  <a:rPr lang="en-US" sz="2400" b="1" i="1" u="none" strike="noStrike" baseline="0" dirty="0">
                    <a:solidFill>
                      <a:srgbClr val="FF0000"/>
                    </a:solidFill>
                    <a:latin typeface="Times-Roman"/>
                  </a:rPr>
                  <a:t>items</a:t>
                </a:r>
                <a:r>
                  <a:rPr lang="en-US" sz="2400" b="0" i="0" u="none" strike="noStrike" baseline="0" dirty="0">
                    <a:latin typeface="Times-Roman"/>
                  </a:rPr>
                  <a:t>, each with its own interpretation. </a:t>
                </a: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endParaRPr lang="en-US" sz="2400" dirty="0">
                  <a:latin typeface="Times-Roman"/>
                </a:endParaRP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sz="2400" b="0" i="0" u="none" strike="noStrike" baseline="0" dirty="0">
                    <a:latin typeface="Times-Roman"/>
                  </a:rPr>
                  <a:t>In each case, the presence of the </a:t>
                </a:r>
                <a:r>
                  <a:rPr lang="en-US" sz="2400" b="1" i="1" dirty="0">
                    <a:solidFill>
                      <a:srgbClr val="FF0000"/>
                    </a:solidFill>
                    <a:latin typeface="Times-Italic"/>
                  </a:rPr>
                  <a:t>item</a:t>
                </a:r>
                <a:r>
                  <a:rPr lang="en-US" sz="2400" b="0" i="0" u="none" strike="noStrike" baseline="0" dirty="0">
                    <a:latin typeface="Times-Roman"/>
                  </a:rPr>
                  <a:t> in some set </a:t>
                </a:r>
                <a:r>
                  <a:rPr lang="en-US" sz="2400" b="1" i="1" u="none" strike="noStrike" baseline="0" dirty="0">
                    <a:solidFill>
                      <a:srgbClr val="FF0000"/>
                    </a:solidFill>
                    <a:latin typeface="Times-RomanSC"/>
                  </a:rPr>
                  <a:t>cc</a:t>
                </a:r>
                <a:r>
                  <a:rPr lang="en-US" sz="2400" b="1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i</a:t>
                </a:r>
                <a:r>
                  <a:rPr lang="en-US" sz="2400" b="0" i="1" u="none" strike="noStrike" baseline="0" dirty="0">
                    <a:latin typeface="Times-Italic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in the canonical collection indicates input that the parser has seen is consistent with the occurrence of an </a:t>
                </a:r>
                <a:r>
                  <a:rPr lang="en-US" sz="2400" b="1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A</a:t>
                </a:r>
                <a:r>
                  <a:rPr lang="en-US" sz="2400" b="0" i="1" u="none" strike="noStrike" baseline="0" dirty="0">
                    <a:latin typeface="Times-Italic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followed by an </a:t>
                </a:r>
                <a:r>
                  <a:rPr lang="en-US" sz="2400" b="0" i="0" u="none" strike="noStrike" baseline="0" dirty="0">
                    <a:latin typeface="LetterGothic"/>
                  </a:rPr>
                  <a:t>a </a:t>
                </a:r>
                <a:r>
                  <a:rPr lang="en-US" sz="2400" b="0" i="0" u="none" strike="noStrike" baseline="0" dirty="0">
                    <a:latin typeface="Times-Roman"/>
                  </a:rPr>
                  <a:t>in the grammar.</a:t>
                </a: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endParaRPr lang="en-US" sz="2400" dirty="0">
                  <a:latin typeface="Times-Roman"/>
                </a:endParaRP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sz="2400" b="0" i="0" u="none" strike="noStrike" baseline="0" dirty="0">
                    <a:latin typeface="Times-Roman"/>
                  </a:rPr>
                  <a:t>The position of </a:t>
                </a:r>
                <a:r>
                  <a:rPr lang="en-US" sz="3200" b="0" i="0" u="none" strike="noStrike" baseline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•</a:t>
                </a:r>
                <a:r>
                  <a:rPr lang="en-US" sz="2400" b="0" i="0" u="none" strike="noStrike" baseline="0" dirty="0">
                    <a:latin typeface="MTSY"/>
                  </a:rPr>
                  <a:t> </a:t>
                </a:r>
                <a:r>
                  <a:rPr lang="en-US" sz="2400" b="0" i="0" u="none" strike="noStrike" baseline="0" dirty="0">
                    <a:latin typeface="Times-Roman"/>
                  </a:rPr>
                  <a:t>in the item distinguishes between the three cases.</a:t>
                </a:r>
                <a:endParaRPr lang="en-US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459570F-5F58-4B01-81BF-5C54FB3A2C0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263" y="874455"/>
                <a:ext cx="11853474" cy="3170099"/>
              </a:xfrm>
              <a:prstGeom prst="rect">
                <a:avLst/>
              </a:prstGeom>
              <a:blipFill>
                <a:blip r:embed="rId2"/>
                <a:stretch>
                  <a:fillRect l="-668" t="-1533" r="-719" b="-4981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91254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7AD6D4-4CA4-4478-8D8D-3C1D8F7D26BA}"/>
              </a:ext>
            </a:extLst>
          </p:cNvPr>
          <p:cNvSpPr txBox="1"/>
          <p:nvPr/>
        </p:nvSpPr>
        <p:spPr>
          <a:xfrm>
            <a:off x="0" y="0"/>
            <a:ext cx="2449132" cy="4616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b="1" dirty="0"/>
              <a:t>Expressing Syntax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D0EF8E-3330-4214-9137-36B6C9E31C00}"/>
              </a:ext>
            </a:extLst>
          </p:cNvPr>
          <p:cNvSpPr txBox="1"/>
          <p:nvPr/>
        </p:nvSpPr>
        <p:spPr>
          <a:xfrm>
            <a:off x="2717800" y="46166"/>
            <a:ext cx="3124200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0" u="none" strike="noStrike" baseline="0" dirty="0">
                <a:latin typeface="Myriad-Bold"/>
              </a:rPr>
              <a:t>Why Not Regular Expressions?</a:t>
            </a:r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D5D3AA25-7EC3-4635-8E9A-6BAADAF9A3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5741936"/>
              </p:ext>
            </p:extLst>
          </p:nvPr>
        </p:nvGraphicFramePr>
        <p:xfrm>
          <a:off x="719073" y="682925"/>
          <a:ext cx="10245854" cy="8757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4" name="Bitmap Image" r:id="rId3" imgW="5572080" imgH="476280" progId="PBrush">
                  <p:embed/>
                </p:oleObj>
              </mc:Choice>
              <mc:Fallback>
                <p:oleObj name="Bitmap Image" r:id="rId3" imgW="5572080" imgH="47628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6494AB86-7D1F-4A10-A468-770ED610392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9073" y="682925"/>
                        <a:ext cx="10245854" cy="875714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CD22B64-9669-4493-A604-24D1DE0860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4847463"/>
              </p:ext>
            </p:extLst>
          </p:nvPr>
        </p:nvGraphicFramePr>
        <p:xfrm>
          <a:off x="1805423" y="2386701"/>
          <a:ext cx="6645403" cy="12796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5" name="Bitmap Image" r:id="rId5" imgW="4352760" imgH="838080" progId="PBrush">
                  <p:embed/>
                </p:oleObj>
              </mc:Choice>
              <mc:Fallback>
                <p:oleObj name="Bitmap Image" r:id="rId5" imgW="4352760" imgH="838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05423" y="2386701"/>
                        <a:ext cx="6645403" cy="1279639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41B99CA-EC68-429F-99B8-631FC3CE1100}"/>
              </a:ext>
            </a:extLst>
          </p:cNvPr>
          <p:cNvSpPr txBox="1"/>
          <p:nvPr/>
        </p:nvSpPr>
        <p:spPr>
          <a:xfrm>
            <a:off x="467843" y="1510987"/>
            <a:ext cx="1141824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</a:t>
            </a:r>
            <a:r>
              <a:rPr lang="en-US" sz="2400" b="0" i="1" u="none" strike="noStrike" baseline="0" dirty="0">
                <a:latin typeface="Times-Roman"/>
              </a:rPr>
              <a:t>RE</a:t>
            </a:r>
            <a:r>
              <a:rPr lang="en-US" sz="2400" b="0" i="0" u="none" strike="noStrike" baseline="0" dirty="0">
                <a:latin typeface="Times-Roman"/>
              </a:rPr>
              <a:t> to represent an expression enclosed by parenthesis is below, the expression starts with a ‘</a:t>
            </a:r>
            <a:r>
              <a:rPr lang="en-US" sz="2400" b="0" i="0" u="sng" strike="noStrike" baseline="0" dirty="0">
                <a:latin typeface="Times-Roman"/>
              </a:rPr>
              <a:t>(</a:t>
            </a:r>
            <a:r>
              <a:rPr lang="en-US" sz="2400" b="0" i="0" u="none" strike="noStrike" baseline="0" dirty="0">
                <a:latin typeface="Times-Roman"/>
              </a:rPr>
              <a:t>’,  and ends with ‘</a:t>
            </a:r>
            <a:r>
              <a:rPr lang="en-US" sz="2400" b="0" i="0" u="sng" strike="noStrike" baseline="0" dirty="0">
                <a:latin typeface="Times-Roman"/>
              </a:rPr>
              <a:t>)</a:t>
            </a:r>
            <a:r>
              <a:rPr lang="en-US" sz="2400" b="0" i="0" strike="noStrike" baseline="0" dirty="0">
                <a:latin typeface="Times-Roman"/>
              </a:rPr>
              <a:t>’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F0BB1A-23CA-481B-8513-7CBA6043A23F}"/>
              </a:ext>
            </a:extLst>
          </p:cNvPr>
          <p:cNvSpPr txBox="1"/>
          <p:nvPr/>
        </p:nvSpPr>
        <p:spPr>
          <a:xfrm>
            <a:off x="467842" y="3657544"/>
            <a:ext cx="114182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The above RE, still not have parentheses to denote the operator precedence.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internal instances of </a:t>
            </a:r>
            <a:r>
              <a:rPr lang="en-US" sz="2400" b="1" i="0" u="sng" strike="noStrike" baseline="0" dirty="0">
                <a:solidFill>
                  <a:srgbClr val="FF0000"/>
                </a:solidFill>
                <a:latin typeface="Times-Roman"/>
              </a:rPr>
              <a:t>(</a:t>
            </a:r>
            <a:r>
              <a:rPr lang="en-US" sz="2400" b="0" i="0" u="none" strike="noStrike" baseline="0" dirty="0">
                <a:latin typeface="Times-Roman"/>
              </a:rPr>
              <a:t> all occur before a variable; similarly, the internal instances of </a:t>
            </a:r>
            <a:r>
              <a:rPr lang="en-US" sz="2400" b="1" u="sng" dirty="0">
                <a:solidFill>
                  <a:srgbClr val="FF0000"/>
                </a:solidFill>
                <a:latin typeface="Times-Roman"/>
              </a:rPr>
              <a:t>)</a:t>
            </a:r>
            <a:r>
              <a:rPr lang="en-US" sz="2400" b="0" i="0" u="none" strike="noStrike" baseline="0" dirty="0">
                <a:latin typeface="Times-Roman"/>
              </a:rPr>
              <a:t> all occur after a variable. This observation suggests the following RE:</a:t>
            </a:r>
            <a:endParaRPr lang="en-US" sz="24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928D024B-B819-4674-B69E-7BEF2C3702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4096131"/>
              </p:ext>
            </p:extLst>
          </p:nvPr>
        </p:nvGraphicFramePr>
        <p:xfrm>
          <a:off x="1492018" y="5327348"/>
          <a:ext cx="7272211" cy="10861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66" name="Bitmap Image" r:id="rId7" imgW="4400640" imgH="657360" progId="PBrush">
                  <p:embed/>
                </p:oleObj>
              </mc:Choice>
              <mc:Fallback>
                <p:oleObj name="Bitmap Image" r:id="rId7" imgW="4400640" imgH="657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92018" y="5327348"/>
                        <a:ext cx="7272211" cy="1086109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1C10911A-10F5-4869-8481-DE3CC9FF92A1}"/>
              </a:ext>
            </a:extLst>
          </p:cNvPr>
          <p:cNvSpPr txBox="1"/>
          <p:nvPr/>
        </p:nvSpPr>
        <p:spPr>
          <a:xfrm>
            <a:off x="1162964" y="6454126"/>
            <a:ext cx="61475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latin typeface="Times-Roman"/>
              </a:rPr>
              <a:t>Notice that we simply moved the final</a:t>
            </a:r>
            <a:r>
              <a:rPr lang="en-US" sz="1800" b="0" i="0" u="sng" strike="noStrike" baseline="0" dirty="0">
                <a:latin typeface="Times-Roman"/>
              </a:rPr>
              <a:t> ) </a:t>
            </a:r>
            <a:r>
              <a:rPr lang="en-US" sz="1800" b="0" i="0" u="none" strike="noStrike" baseline="0" dirty="0">
                <a:latin typeface="Times-Roman"/>
              </a:rPr>
              <a:t>inside the closure.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66462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F5E8E4-D04F-46D5-B76A-3732259FFB4E}"/>
              </a:ext>
            </a:extLst>
          </p:cNvPr>
          <p:cNvSpPr txBox="1"/>
          <p:nvPr/>
        </p:nvSpPr>
        <p:spPr>
          <a:xfrm>
            <a:off x="-1" y="0"/>
            <a:ext cx="2503357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Building LR(1) Tables</a:t>
            </a:r>
            <a:endParaRPr lang="en-US" sz="2000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0C8B1233-EECF-4B0E-9CED-4A2C329017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9393991"/>
              </p:ext>
            </p:extLst>
          </p:nvPr>
        </p:nvGraphicFramePr>
        <p:xfrm>
          <a:off x="69954" y="476413"/>
          <a:ext cx="11617572" cy="24147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816" name="Bitmap Image" r:id="rId4" imgW="6486480" imgH="1714680" progId="PBrush">
                  <p:embed/>
                </p:oleObj>
              </mc:Choice>
              <mc:Fallback>
                <p:oleObj name="Bitmap Image" r:id="rId4" imgW="6486480" imgH="171468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83A3FD3E-46E8-4BA7-820A-158B09A84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9954" y="476413"/>
                        <a:ext cx="11617572" cy="24147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DA6153D-C83B-49E2-829C-04C01D0A00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5486940"/>
              </p:ext>
            </p:extLst>
          </p:nvPr>
        </p:nvGraphicFramePr>
        <p:xfrm>
          <a:off x="69954" y="2765837"/>
          <a:ext cx="11139497" cy="2401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817" name="Bitmap Image" r:id="rId6" imgW="6114960" imgH="1581120" progId="PBrush">
                  <p:embed/>
                </p:oleObj>
              </mc:Choice>
              <mc:Fallback>
                <p:oleObj name="Bitmap Image" r:id="rId6" imgW="6114960" imgH="158112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954CFB7-FEC7-4340-9B85-C6F878D40D7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9954" y="2765837"/>
                        <a:ext cx="11139497" cy="2401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FAFFE7B-E866-467C-AB76-CFE408A0E8CA}"/>
                  </a:ext>
                </a:extLst>
              </p:cNvPr>
              <p:cNvSpPr txBox="1"/>
              <p:nvPr/>
            </p:nvSpPr>
            <p:spPr>
              <a:xfrm>
                <a:off x="229585" y="5180594"/>
                <a:ext cx="11732829" cy="156966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>
                <a:spAutoFit/>
              </a:bodyPr>
              <a:lstStyle/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sz="2400" b="0" i="0" u="none" strike="noStrike" baseline="0" dirty="0">
                    <a:latin typeface="Times-Roman"/>
                  </a:rPr>
                  <a:t>In an </a:t>
                </a:r>
                <a:r>
                  <a:rPr lang="en-US" sz="2400" b="1" i="1" dirty="0">
                    <a:solidFill>
                      <a:srgbClr val="FF0000"/>
                    </a:solidFill>
                    <a:latin typeface="Times-RomanSC"/>
                  </a:rPr>
                  <a:t>LR</a:t>
                </a:r>
                <a:r>
                  <a:rPr lang="en-US" sz="2400" b="1" i="1" u="none" strike="noStrike" baseline="0" dirty="0">
                    <a:solidFill>
                      <a:srgbClr val="FF0000"/>
                    </a:solidFill>
                    <a:latin typeface="Times-Roman"/>
                  </a:rPr>
                  <a:t>(1)</a:t>
                </a:r>
                <a:r>
                  <a:rPr lang="en-US" sz="2400" b="0" i="0" u="none" strike="noStrike" baseline="0" dirty="0">
                    <a:latin typeface="Times-Roman"/>
                  </a:rPr>
                  <a:t> item, the </a:t>
                </a:r>
                <a:r>
                  <a:rPr lang="en-US" sz="2400" b="0" i="0" u="none" strike="noStrike" baseline="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• </a:t>
                </a:r>
                <a:r>
                  <a:rPr lang="en-US" sz="2400" b="0" i="0" u="none" strike="noStrike" baseline="0" dirty="0">
                    <a:latin typeface="Times-Roman"/>
                  </a:rPr>
                  <a:t>encodes some local left context—the portions of the production already recognized.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latin typeface="Times-Roman"/>
                  </a:rPr>
                  <a:t>When the parser finds itself in a state that includes </a:t>
                </a:r>
                <a:r>
                  <a:rPr lang="en-US" sz="2400" b="1" i="1" dirty="0">
                    <a:solidFill>
                      <a:srgbClr val="FF0000"/>
                    </a:solidFill>
                    <a:latin typeface="Times-RomanSC"/>
                  </a:rPr>
                  <a:t>[A </a:t>
                </a:r>
                <a:r>
                  <a:rPr lang="en-US" sz="2400" b="1" i="1" dirty="0">
                    <a:solidFill>
                      <a:srgbClr val="FF0000"/>
                    </a:solidFill>
                    <a:latin typeface="Times-RomanSC"/>
                    <a:sym typeface="Wingdings" panose="05000000000000000000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en-US" sz="24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𝜷𝜸</m:t>
                    </m:r>
                  </m:oMath>
                </a14:m>
                <a:r>
                  <a:rPr lang="en-US" sz="2400" b="1" i="1" dirty="0">
                    <a:solidFill>
                      <a:srgbClr val="FF0000"/>
                    </a:solidFill>
                    <a:latin typeface="Times-RomanSC"/>
                  </a:rPr>
                  <a:t>•,a] </a:t>
                </a:r>
                <a:r>
                  <a:rPr lang="en-US" sz="2400" dirty="0">
                    <a:latin typeface="Times-Roman"/>
                  </a:rPr>
                  <a:t>with a lookahead of </a:t>
                </a:r>
                <a:r>
                  <a:rPr lang="en-US" sz="2400" b="1" i="1" dirty="0">
                    <a:solidFill>
                      <a:srgbClr val="FF0000"/>
                    </a:solidFill>
                    <a:latin typeface="Times-RomanSC"/>
                  </a:rPr>
                  <a:t>a</a:t>
                </a:r>
                <a:r>
                  <a:rPr lang="en-US" sz="2400" dirty="0">
                    <a:latin typeface="Times-Roman"/>
                  </a:rPr>
                  <a:t>, it has a handle and should reduce  to </a:t>
                </a:r>
                <a:r>
                  <a:rPr lang="en-US" sz="2400" b="1" i="1" dirty="0">
                    <a:solidFill>
                      <a:srgbClr val="FF0000"/>
                    </a:solidFill>
                    <a:latin typeface="Times-RomanSC"/>
                  </a:rPr>
                  <a:t>A</a:t>
                </a:r>
                <a:r>
                  <a:rPr lang="en-US" sz="2400" dirty="0">
                    <a:latin typeface="Times-Roman"/>
                  </a:rPr>
                  <a:t>.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FAFFE7B-E866-467C-AB76-CFE408A0E8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9585" y="5180594"/>
                <a:ext cx="11732829" cy="1569660"/>
              </a:xfrm>
              <a:prstGeom prst="rect">
                <a:avLst/>
              </a:prstGeom>
              <a:blipFill>
                <a:blip r:embed="rId8"/>
                <a:stretch>
                  <a:fillRect l="-675" t="-2703" r="-779" b="-7722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001641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05252A5F-BB19-4B17-8363-D46C8CF736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6349795"/>
              </p:ext>
            </p:extLst>
          </p:nvPr>
        </p:nvGraphicFramePr>
        <p:xfrm>
          <a:off x="524657" y="213943"/>
          <a:ext cx="11197652" cy="64301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821" name="Bitmap Image" r:id="rId3" imgW="5857920" imgH="4048200" progId="PBrush">
                  <p:embed/>
                </p:oleObj>
              </mc:Choice>
              <mc:Fallback>
                <p:oleObj name="Bitmap Image" r:id="rId3" imgW="5857920" imgH="4048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4657" y="213943"/>
                        <a:ext cx="11197652" cy="6430114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1914887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F5E8E4-D04F-46D5-B76A-3732259FFB4E}"/>
              </a:ext>
            </a:extLst>
          </p:cNvPr>
          <p:cNvSpPr txBox="1"/>
          <p:nvPr/>
        </p:nvSpPr>
        <p:spPr>
          <a:xfrm>
            <a:off x="-1" y="0"/>
            <a:ext cx="2503357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000" b="1" i="0" u="none" strike="noStrike" baseline="0" dirty="0">
                <a:latin typeface="Myriad-Bold"/>
              </a:rPr>
              <a:t>Building LR(1) Tables</a:t>
            </a:r>
            <a:endParaRPr lang="en-US" sz="2000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4FC224EE-527F-4D89-8CDB-F96B10BF6F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4178968"/>
              </p:ext>
            </p:extLst>
          </p:nvPr>
        </p:nvGraphicFramePr>
        <p:xfrm>
          <a:off x="19714" y="449812"/>
          <a:ext cx="8159336" cy="6408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60" name="Bitmap Image" r:id="rId3" imgW="6124680" imgH="4809960" progId="PBrush">
                  <p:embed/>
                </p:oleObj>
              </mc:Choice>
              <mc:Fallback>
                <p:oleObj name="Bitmap Image" r:id="rId3" imgW="6124680" imgH="4809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714" y="449812"/>
                        <a:ext cx="8159336" cy="6408188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63AAAB5-F399-478B-82EF-DE6EC02896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7098177"/>
              </p:ext>
            </p:extLst>
          </p:nvPr>
        </p:nvGraphicFramePr>
        <p:xfrm>
          <a:off x="8363536" y="434422"/>
          <a:ext cx="2579284" cy="19753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61" name="Bitmap Image" r:id="rId5" imgW="1952640" imgH="1495440" progId="PBrush">
                  <p:embed/>
                </p:oleObj>
              </mc:Choice>
              <mc:Fallback>
                <p:oleObj name="Bitmap Image" r:id="rId5" imgW="1952640" imgH="149544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0FABE166-848D-4B77-B49E-74E9056267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363536" y="434422"/>
                        <a:ext cx="2579284" cy="1975355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4F13C67-B7C4-407E-BE08-2DCF88ABEFB0}"/>
              </a:ext>
            </a:extLst>
          </p:cNvPr>
          <p:cNvSpPr txBox="1"/>
          <p:nvPr/>
        </p:nvSpPr>
        <p:spPr>
          <a:xfrm>
            <a:off x="2670747" y="15389"/>
            <a:ext cx="6850506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US" b="1" dirty="0">
                <a:latin typeface="Times-Roman"/>
              </a:rPr>
              <a:t>C</a:t>
            </a:r>
            <a:r>
              <a:rPr lang="en-US" sz="1800" b="1" i="0" u="none" strike="noStrike" baseline="0" dirty="0">
                <a:latin typeface="Times-Roman"/>
              </a:rPr>
              <a:t>omplete set of </a:t>
            </a:r>
            <a:r>
              <a:rPr lang="en-US" b="1" dirty="0">
                <a:latin typeface="Times-RomanSC"/>
              </a:rPr>
              <a:t>LR</a:t>
            </a:r>
            <a:r>
              <a:rPr lang="en-US" sz="1800" b="1" i="0" u="none" strike="noStrike" baseline="0" dirty="0">
                <a:latin typeface="Times-Roman"/>
              </a:rPr>
              <a:t>(1) items generated by the parentheses grammar.</a:t>
            </a:r>
            <a:endParaRPr 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85C549-1450-4633-93A0-D3EEE525A09E}"/>
              </a:ext>
            </a:extLst>
          </p:cNvPr>
          <p:cNvSpPr txBox="1"/>
          <p:nvPr/>
        </p:nvSpPr>
        <p:spPr>
          <a:xfrm>
            <a:off x="8303576" y="2477932"/>
            <a:ext cx="3807228" cy="43088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[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Italic"/>
              </a:rPr>
              <a:t>Goal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MTSY"/>
                <a:sym typeface="Wingdings" panose="05000000000000000000" pitchFamily="2" charset="2"/>
              </a:rPr>
              <a:t>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MTSY"/>
              </a:rPr>
              <a:t> </a:t>
            </a:r>
            <a:r>
              <a:rPr lang="en-US" sz="2000" b="1" i="1" dirty="0">
                <a:solidFill>
                  <a:srgbClr val="FF0000"/>
                </a:solidFill>
                <a:latin typeface="Times-RomanSC"/>
              </a:rPr>
              <a:t>•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Italic"/>
              </a:rPr>
              <a:t>List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, </a:t>
            </a:r>
            <a:r>
              <a:rPr lang="en-US" b="1" i="1" u="none" strike="noStrike" baseline="0" dirty="0" err="1">
                <a:solidFill>
                  <a:srgbClr val="FF0000"/>
                </a:solidFill>
                <a:latin typeface="LetterGothic"/>
              </a:rPr>
              <a:t>eof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],  </a:t>
            </a:r>
          </a:p>
          <a:p>
            <a:pPr algn="just"/>
            <a:endParaRPr lang="en-US" dirty="0">
              <a:latin typeface="Times-Roman"/>
            </a:endParaRPr>
          </a:p>
          <a:p>
            <a:pPr algn="just"/>
            <a:r>
              <a:rPr lang="en-US" sz="1800" b="0" i="0" u="none" strike="noStrike" baseline="0" dirty="0">
                <a:latin typeface="Times-Roman"/>
              </a:rPr>
              <a:t>Represents the </a:t>
            </a:r>
            <a:r>
              <a:rPr lang="en-US" sz="1800" b="1" i="1" u="none" strike="noStrike" baseline="0" dirty="0">
                <a:solidFill>
                  <a:schemeClr val="tx2"/>
                </a:solidFill>
                <a:latin typeface="Times-Roman"/>
              </a:rPr>
              <a:t>initial state (</a:t>
            </a:r>
            <a:r>
              <a:rPr lang="en-US" sz="1800" b="0" i="0" u="none" strike="noStrike" baseline="0" dirty="0">
                <a:latin typeface="Times-Roman"/>
              </a:rPr>
              <a:t>labelled </a:t>
            </a:r>
            <a:r>
              <a:rPr lang="en-US" sz="1800" b="0" i="0" u="none" strike="noStrike" baseline="0" dirty="0">
                <a:latin typeface="Times-RomanSC"/>
              </a:rPr>
              <a:t>cc</a:t>
            </a:r>
            <a:r>
              <a:rPr lang="en-US" sz="1800" b="0" i="0" u="none" strike="noStrike" baseline="0" dirty="0">
                <a:latin typeface="Times-Roman"/>
              </a:rPr>
              <a:t>0) of the parser—looking for a string that reduces to </a:t>
            </a:r>
            <a:r>
              <a:rPr lang="en-US" b="1" i="1" dirty="0">
                <a:solidFill>
                  <a:schemeClr val="tx2"/>
                </a:solidFill>
                <a:latin typeface="Times-Roman"/>
              </a:rPr>
              <a:t>Goal</a:t>
            </a:r>
            <a:r>
              <a:rPr lang="en-US" sz="1800" b="0" i="0" u="none" strike="noStrike" baseline="0" dirty="0">
                <a:latin typeface="Times-Roman"/>
              </a:rPr>
              <a:t>, followed by </a:t>
            </a:r>
            <a:r>
              <a:rPr lang="en-US" b="1" i="1" dirty="0" err="1">
                <a:solidFill>
                  <a:schemeClr val="tx2"/>
                </a:solidFill>
                <a:latin typeface="Times-Roman"/>
              </a:rPr>
              <a:t>eof</a:t>
            </a:r>
            <a:r>
              <a:rPr lang="en-US" sz="1800" b="0" i="0" u="none" strike="noStrike" baseline="0" dirty="0">
                <a:latin typeface="Times-Roman"/>
              </a:rPr>
              <a:t>. Every parse begins in this state.</a:t>
            </a:r>
          </a:p>
          <a:p>
            <a:pPr algn="just"/>
            <a:endParaRPr lang="en-US" dirty="0">
              <a:latin typeface="Times-Roman"/>
            </a:endParaRPr>
          </a:p>
          <a:p>
            <a:pPr algn="just"/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[Goal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  <a:sym typeface="Wingdings" panose="05000000000000000000" pitchFamily="2" charset="2"/>
              </a:rPr>
              <a:t>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 List •, </a:t>
            </a:r>
            <a:r>
              <a:rPr lang="en-US" sz="2000" b="1" i="1" dirty="0" err="1">
                <a:solidFill>
                  <a:srgbClr val="FF0000"/>
                </a:solidFill>
                <a:latin typeface="Times-Roman"/>
              </a:rPr>
              <a:t>eof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], </a:t>
            </a:r>
          </a:p>
          <a:p>
            <a:pPr algn="just"/>
            <a:r>
              <a:rPr lang="en-US" sz="1800" b="0" i="0" u="none" strike="noStrike" baseline="0" dirty="0">
                <a:latin typeface="Times-Roman"/>
              </a:rPr>
              <a:t>Represents the desired </a:t>
            </a:r>
            <a:r>
              <a:rPr lang="en-US" b="1" i="1" dirty="0">
                <a:solidFill>
                  <a:schemeClr val="tx2"/>
                </a:solidFill>
                <a:latin typeface="Times-Roman"/>
              </a:rPr>
              <a:t>final state </a:t>
            </a:r>
            <a:r>
              <a:rPr lang="en-US" sz="1800" b="0" i="0" u="none" strike="noStrike" baseline="0" dirty="0">
                <a:latin typeface="Times-Roman"/>
              </a:rPr>
              <a:t>of the parser—finding a string that reduces to </a:t>
            </a:r>
            <a:r>
              <a:rPr lang="en-US" b="1" i="1" dirty="0">
                <a:solidFill>
                  <a:schemeClr val="tx2"/>
                </a:solidFill>
                <a:latin typeface="Times-Roman"/>
              </a:rPr>
              <a:t>Goal</a:t>
            </a:r>
            <a:r>
              <a:rPr lang="en-US" sz="1800" b="0" i="0" u="none" strike="noStrike" baseline="0" dirty="0">
                <a:latin typeface="Times-Roman"/>
              </a:rPr>
              <a:t>, followed by </a:t>
            </a:r>
            <a:r>
              <a:rPr lang="en-US" b="1" i="1" dirty="0" err="1">
                <a:solidFill>
                  <a:schemeClr val="tx2"/>
                </a:solidFill>
                <a:latin typeface="Times-Roman"/>
              </a:rPr>
              <a:t>eof</a:t>
            </a:r>
            <a:r>
              <a:rPr lang="en-US" sz="1800" b="0" i="0" u="none" strike="noStrike" baseline="0" dirty="0">
                <a:latin typeface="Times-Roman"/>
              </a:rPr>
              <a:t>.</a:t>
            </a:r>
          </a:p>
          <a:p>
            <a:pPr algn="just"/>
            <a:endParaRPr lang="en-US" dirty="0">
              <a:latin typeface="Times-Roman"/>
            </a:endParaRPr>
          </a:p>
          <a:p>
            <a:pPr algn="just"/>
            <a:r>
              <a:rPr lang="en-US" sz="1800" b="0" i="0" u="none" strike="noStrike" baseline="0" dirty="0">
                <a:latin typeface="Times-Roman"/>
              </a:rPr>
              <a:t>All of the possible parses </a:t>
            </a:r>
            <a:r>
              <a:rPr lang="en-US" b="1" i="1" dirty="0">
                <a:solidFill>
                  <a:schemeClr val="tx2"/>
                </a:solidFill>
                <a:latin typeface="Times-Roman"/>
              </a:rPr>
              <a:t>starts</a:t>
            </a:r>
            <a:r>
              <a:rPr lang="en-US" sz="1800" b="0" i="0" u="none" strike="noStrike" baseline="0" dirty="0">
                <a:latin typeface="Times-Roman"/>
              </a:rPr>
              <a:t> from this first item and </a:t>
            </a:r>
            <a:r>
              <a:rPr lang="en-US" b="1" i="1" dirty="0">
                <a:solidFill>
                  <a:schemeClr val="tx2"/>
                </a:solidFill>
                <a:latin typeface="Times-Roman"/>
              </a:rPr>
              <a:t>ends</a:t>
            </a:r>
            <a:r>
              <a:rPr lang="en-US" sz="1800" b="0" i="0" u="none" strike="noStrike" baseline="0" dirty="0">
                <a:latin typeface="Times-Roman"/>
              </a:rPr>
              <a:t> at the second item.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894341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F5E8E4-D04F-46D5-B76A-3732259FFB4E}"/>
              </a:ext>
            </a:extLst>
          </p:cNvPr>
          <p:cNvSpPr txBox="1"/>
          <p:nvPr/>
        </p:nvSpPr>
        <p:spPr>
          <a:xfrm>
            <a:off x="0" y="0"/>
            <a:ext cx="391243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Constructing the Canonical Collection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9096E9-50A4-46B7-AC85-DE10224C4483}"/>
              </a:ext>
            </a:extLst>
          </p:cNvPr>
          <p:cNvSpPr txBox="1"/>
          <p:nvPr/>
        </p:nvSpPr>
        <p:spPr>
          <a:xfrm>
            <a:off x="119922" y="566678"/>
            <a:ext cx="11947160" cy="37856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To build the canonical collection of sets of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LR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"/>
              </a:rPr>
              <a:t>(1)</a:t>
            </a:r>
            <a:r>
              <a:rPr lang="en-US" sz="2400" b="0" i="0" u="none" strike="noStrike" baseline="0" dirty="0">
                <a:latin typeface="Times-Roman"/>
              </a:rPr>
              <a:t> items,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CC</a:t>
            </a:r>
            <a:r>
              <a:rPr lang="en-US" sz="2400" b="0" i="0" u="none" strike="noStrike" baseline="0" dirty="0">
                <a:latin typeface="Times-Roman"/>
              </a:rPr>
              <a:t>, a parser generator must start from the parser’s initial state,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[Goal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  <a:sym typeface="Wingdings" panose="05000000000000000000" pitchFamily="2" charset="2"/>
              </a:rPr>
              <a:t>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 •</a:t>
            </a:r>
            <a:r>
              <a:rPr lang="en-US" sz="2400" b="1" i="1" dirty="0" err="1">
                <a:solidFill>
                  <a:srgbClr val="FF0000"/>
                </a:solidFill>
                <a:latin typeface="Times-RomanSC"/>
              </a:rPr>
              <a:t>List,eof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], </a:t>
            </a:r>
            <a:r>
              <a:rPr lang="en-US" sz="2400" b="0" i="0" u="none" strike="noStrike" baseline="0" dirty="0">
                <a:latin typeface="Times-Roman"/>
              </a:rPr>
              <a:t>and construct a model of all the potential transitions that can occur.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algorithm represents each possible configuration, or state, of the parser as a set of 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LR(1)</a:t>
            </a:r>
            <a:r>
              <a:rPr lang="en-US" sz="2400" b="0" i="0" u="none" strike="noStrike" baseline="0" dirty="0">
                <a:latin typeface="Times-Roman"/>
              </a:rPr>
              <a:t> items.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algorithm relies on two fundamental operations on these sets of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SC"/>
              </a:rPr>
              <a:t>LR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(1)</a:t>
            </a:r>
            <a:r>
              <a:rPr lang="en-US" sz="2400" b="0" i="0" u="none" strike="noStrike" baseline="0" dirty="0">
                <a:latin typeface="Times-Roman"/>
              </a:rPr>
              <a:t> items: </a:t>
            </a:r>
          </a:p>
          <a:p>
            <a:pPr marL="2171700" lvl="4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-Roman"/>
              </a:rPr>
              <a:t>T</a:t>
            </a:r>
            <a:r>
              <a:rPr lang="en-US" sz="2400" b="0" i="0" u="none" strike="noStrike" baseline="0" dirty="0">
                <a:latin typeface="Times-Roman"/>
              </a:rPr>
              <a:t>aking a closure and </a:t>
            </a:r>
          </a:p>
          <a:p>
            <a:pPr marL="2171700" lvl="4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-Roman"/>
              </a:rPr>
              <a:t>C</a:t>
            </a:r>
            <a:r>
              <a:rPr lang="en-US" sz="2400" b="0" i="0" u="none" strike="noStrike" baseline="0" dirty="0">
                <a:latin typeface="Times-Roman"/>
              </a:rPr>
              <a:t>omputing a transition.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0823538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F5E8E4-D04F-46D5-B76A-3732259FFB4E}"/>
              </a:ext>
            </a:extLst>
          </p:cNvPr>
          <p:cNvSpPr txBox="1"/>
          <p:nvPr/>
        </p:nvSpPr>
        <p:spPr>
          <a:xfrm>
            <a:off x="0" y="0"/>
            <a:ext cx="391243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Constructing the Canonical Collection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64C376-A56B-43D5-B3B6-140E5E8B12D0}"/>
              </a:ext>
            </a:extLst>
          </p:cNvPr>
          <p:cNvSpPr txBox="1"/>
          <p:nvPr/>
        </p:nvSpPr>
        <p:spPr>
          <a:xfrm>
            <a:off x="239844" y="526809"/>
            <a:ext cx="92189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algorithm relies on two fundamental operations on these sets of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SC"/>
              </a:rPr>
              <a:t>LR</a:t>
            </a:r>
            <a:r>
              <a:rPr lang="en-US" sz="2400" b="1" i="1" dirty="0">
                <a:solidFill>
                  <a:srgbClr val="FF0000"/>
                </a:solidFill>
                <a:latin typeface="Times-RomanSC"/>
              </a:rPr>
              <a:t>(1)</a:t>
            </a:r>
            <a:r>
              <a:rPr lang="en-US" sz="2400" b="0" i="0" u="none" strike="noStrike" baseline="0" dirty="0">
                <a:latin typeface="Times-Roman"/>
              </a:rPr>
              <a:t> items: (1) </a:t>
            </a:r>
            <a:r>
              <a:rPr lang="en-US" sz="2400" dirty="0">
                <a:latin typeface="Times-Roman"/>
              </a:rPr>
              <a:t>T</a:t>
            </a:r>
            <a:r>
              <a:rPr lang="en-US" sz="2400" b="0" i="0" u="none" strike="noStrike" baseline="0" dirty="0">
                <a:latin typeface="Times-Roman"/>
              </a:rPr>
              <a:t>aking a closure and (2) </a:t>
            </a:r>
            <a:r>
              <a:rPr lang="en-US" sz="2400" dirty="0">
                <a:latin typeface="Times-Roman"/>
              </a:rPr>
              <a:t>C</a:t>
            </a:r>
            <a:r>
              <a:rPr lang="en-US" sz="2400" b="0" i="0" u="none" strike="noStrike" baseline="0" dirty="0">
                <a:latin typeface="Times-Roman"/>
              </a:rPr>
              <a:t>omputing a transition.</a:t>
            </a:r>
            <a:endParaRPr lang="en-US" sz="2400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F54EDBC-AEDB-4EC8-BE8D-AD20DBBEC5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2748136"/>
              </p:ext>
            </p:extLst>
          </p:nvPr>
        </p:nvGraphicFramePr>
        <p:xfrm>
          <a:off x="134912" y="1515283"/>
          <a:ext cx="10253271" cy="5185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69" name="Bitmap Image" r:id="rId3" imgW="6372360" imgH="3267000" progId="PBrush">
                  <p:embed/>
                </p:oleObj>
              </mc:Choice>
              <mc:Fallback>
                <p:oleObj name="Bitmap Image" r:id="rId3" imgW="6372360" imgH="3267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4912" y="1515283"/>
                        <a:ext cx="10253271" cy="5185320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0E9E033-9367-4FAF-B018-06F848BA9C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5789546"/>
              </p:ext>
            </p:extLst>
          </p:nvPr>
        </p:nvGraphicFramePr>
        <p:xfrm>
          <a:off x="9921516" y="38432"/>
          <a:ext cx="2270484" cy="17388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70" name="Bitmap Image" r:id="rId5" imgW="1952640" imgH="1495440" progId="PBrush">
                  <p:embed/>
                </p:oleObj>
              </mc:Choice>
              <mc:Fallback>
                <p:oleObj name="Bitmap Image" r:id="rId5" imgW="1952640" imgH="149544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963AAAB5-F399-478B-82EF-DE6EC02896A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921516" y="38432"/>
                        <a:ext cx="2270484" cy="1738859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8593765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F5E8E4-D04F-46D5-B76A-3732259FFB4E}"/>
              </a:ext>
            </a:extLst>
          </p:cNvPr>
          <p:cNvSpPr txBox="1"/>
          <p:nvPr/>
        </p:nvSpPr>
        <p:spPr>
          <a:xfrm>
            <a:off x="0" y="0"/>
            <a:ext cx="391243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Constructing the Canonical Collection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58DD85-B55C-4E04-A9CE-2A4B4E93E219}"/>
              </a:ext>
            </a:extLst>
          </p:cNvPr>
          <p:cNvSpPr txBox="1"/>
          <p:nvPr/>
        </p:nvSpPr>
        <p:spPr>
          <a:xfrm>
            <a:off x="4182256" y="0"/>
            <a:ext cx="2233534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The </a:t>
            </a:r>
            <a:r>
              <a:rPr lang="en-US" sz="1400" b="0" i="0" u="none" strike="noStrike" baseline="0" dirty="0">
                <a:latin typeface="LetterGothic"/>
              </a:rPr>
              <a:t>closure </a:t>
            </a:r>
            <a:r>
              <a:rPr lang="en-US" sz="1800" b="1" i="1" u="none" strike="noStrike" baseline="0" dirty="0">
                <a:latin typeface="Myriad-BoldItalic"/>
              </a:rPr>
              <a:t>Procedure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DB60C8-7B42-4727-A893-84119C635267}"/>
              </a:ext>
            </a:extLst>
          </p:cNvPr>
          <p:cNvSpPr txBox="1"/>
          <p:nvPr/>
        </p:nvSpPr>
        <p:spPr>
          <a:xfrm>
            <a:off x="209862" y="558624"/>
            <a:ext cx="11872210" cy="25545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The item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[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Italic"/>
              </a:rPr>
              <a:t>Goal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Italic"/>
                <a:sym typeface="Wingdings" panose="05000000000000000000" pitchFamily="2" charset="2"/>
              </a:rPr>
              <a:t> </a:t>
            </a:r>
            <a:r>
              <a:rPr lang="en-US" sz="2000" b="1" i="1" dirty="0">
                <a:solidFill>
                  <a:srgbClr val="FF0000"/>
                </a:solidFill>
                <a:latin typeface="Times-RomanSC"/>
              </a:rPr>
              <a:t>•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Italic"/>
                <a:sym typeface="Wingdings" panose="05000000000000000000" pitchFamily="2" charset="2"/>
              </a:rPr>
              <a:t>Li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Italic"/>
              </a:rPr>
              <a:t>st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, </a:t>
            </a:r>
            <a:r>
              <a:rPr lang="en-US" b="1" i="1" u="none" strike="noStrike" baseline="0" dirty="0" err="1">
                <a:solidFill>
                  <a:srgbClr val="FF0000"/>
                </a:solidFill>
                <a:latin typeface="LetterGothic"/>
              </a:rPr>
              <a:t>eof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"/>
              </a:rPr>
              <a:t>] </a:t>
            </a:r>
            <a:r>
              <a:rPr lang="en-US" sz="2000" b="0" i="0" u="none" strike="noStrike" baseline="0" dirty="0">
                <a:latin typeface="Times-Roman"/>
              </a:rPr>
              <a:t>represents the parser’s initial state for the parentheses grammar.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Every valid parse recognizes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Goal</a:t>
            </a:r>
            <a:r>
              <a:rPr lang="en-US" sz="2000" b="0" i="1" u="none" strike="noStrike" baseline="0" dirty="0">
                <a:latin typeface="Times-Italic"/>
              </a:rPr>
              <a:t> </a:t>
            </a:r>
            <a:r>
              <a:rPr lang="en-US" sz="2000" b="0" i="0" u="none" strike="noStrike" baseline="0" dirty="0">
                <a:latin typeface="Times-Roman"/>
              </a:rPr>
              <a:t>followed by </a:t>
            </a:r>
            <a:r>
              <a:rPr lang="en-US" sz="2000" b="1" i="1" dirty="0" err="1">
                <a:solidFill>
                  <a:srgbClr val="FF0000"/>
                </a:solidFill>
                <a:latin typeface="Times-Roman"/>
              </a:rPr>
              <a:t>eof</a:t>
            </a:r>
            <a:r>
              <a:rPr lang="en-US" sz="2000" b="0" i="0" u="none" strike="noStrike" baseline="0" dirty="0">
                <a:latin typeface="Times-Roman"/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b="0" i="0" u="none" strike="noStrike" baseline="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This item forms the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core</a:t>
            </a:r>
            <a:r>
              <a:rPr lang="en-US" sz="2000" b="0" i="0" u="none" strike="noStrike" baseline="0" dirty="0">
                <a:latin typeface="Times-Roman"/>
              </a:rPr>
              <a:t> of the first state in </a:t>
            </a:r>
            <a:r>
              <a:rPr lang="en-US" sz="2000" b="0" i="0" u="none" strike="noStrike" baseline="0" dirty="0">
                <a:latin typeface="CMSY9"/>
              </a:rPr>
              <a:t>CC</a:t>
            </a:r>
            <a:r>
              <a:rPr lang="en-US" sz="2000" b="0" i="0" u="none" strike="noStrike" baseline="0" dirty="0">
                <a:latin typeface="Times-Roman"/>
              </a:rPr>
              <a:t>, labelled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cc0</a:t>
            </a:r>
            <a:r>
              <a:rPr lang="en-US" sz="2000" b="0" i="0" u="none" strike="noStrike" baseline="0" dirty="0">
                <a:latin typeface="Times-Roman"/>
              </a:rPr>
              <a:t>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latin typeface="Times-Roman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-Roman"/>
              </a:rPr>
              <a:t>If the grammar has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multiple productions for the goal symbol</a:t>
            </a:r>
            <a:r>
              <a:rPr lang="en-US" sz="2000" b="0" i="0" u="none" strike="noStrike" baseline="0" dirty="0">
                <a:latin typeface="Times-Roman"/>
              </a:rPr>
              <a:t>, each of them generates an item in the initial core of </a:t>
            </a:r>
            <a:r>
              <a:rPr lang="en-US" sz="2000" b="1" i="1" dirty="0">
                <a:solidFill>
                  <a:srgbClr val="FF0000"/>
                </a:solidFill>
                <a:latin typeface="Times-Roman"/>
              </a:rPr>
              <a:t>cc0</a:t>
            </a:r>
            <a:r>
              <a:rPr lang="en-US" sz="2000" b="0" i="0" u="none" strike="noStrike" baseline="0" dirty="0">
                <a:latin typeface="Times-Roman"/>
              </a:rPr>
              <a:t>.</a:t>
            </a:r>
            <a:endParaRPr 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EF93A8-B4F5-4971-9A23-49EEDC419579}"/>
              </a:ext>
            </a:extLst>
          </p:cNvPr>
          <p:cNvSpPr txBox="1"/>
          <p:nvPr/>
        </p:nvSpPr>
        <p:spPr>
          <a:xfrm>
            <a:off x="74951" y="3283167"/>
            <a:ext cx="6495735" cy="10156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000" b="0" i="0" u="none" strike="noStrike" baseline="0" dirty="0">
                <a:latin typeface="Times-Roman"/>
              </a:rPr>
              <a:t>To compute the complete initial state of the parser, </a:t>
            </a:r>
            <a:r>
              <a:rPr lang="en-US" sz="2000" b="1" i="1" u="none" strike="noStrike" baseline="0" dirty="0">
                <a:solidFill>
                  <a:srgbClr val="FF0000"/>
                </a:solidFill>
                <a:latin typeface="Times-RomanSC"/>
              </a:rPr>
              <a:t>cc</a:t>
            </a:r>
            <a:r>
              <a:rPr lang="en-US" sz="900" b="1" i="1" u="none" strike="noStrike" baseline="0" dirty="0">
                <a:solidFill>
                  <a:srgbClr val="FF0000"/>
                </a:solidFill>
                <a:latin typeface="Times-Roman"/>
              </a:rPr>
              <a:t>0</a:t>
            </a:r>
            <a:r>
              <a:rPr lang="en-US" sz="2000" b="0" i="0" u="none" strike="noStrike" baseline="0" dirty="0">
                <a:latin typeface="Times-Roman"/>
              </a:rPr>
              <a:t>, from its core, the algorithm must add to the core all of the items implied by the items in the core.</a:t>
            </a:r>
            <a:endParaRPr lang="en-US" sz="2000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E49C2A54-308F-46BC-B4DD-862BD2C48E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0839090"/>
              </p:ext>
            </p:extLst>
          </p:nvPr>
        </p:nvGraphicFramePr>
        <p:xfrm>
          <a:off x="6745340" y="3243818"/>
          <a:ext cx="5371709" cy="24395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898" name="Bitmap Image" r:id="rId3" imgW="4257720" imgH="1933560" progId="PBrush">
                  <p:embed/>
                </p:oleObj>
              </mc:Choice>
              <mc:Fallback>
                <p:oleObj name="Bitmap Image" r:id="rId3" imgW="4257720" imgH="1933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45340" y="3243818"/>
                        <a:ext cx="5371709" cy="2439501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6F96522-3F21-43E2-B914-288D373802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6153498"/>
              </p:ext>
            </p:extLst>
          </p:nvPr>
        </p:nvGraphicFramePr>
        <p:xfrm>
          <a:off x="8053076" y="5813968"/>
          <a:ext cx="29813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899" name="Bitmap Image" r:id="rId5" imgW="2981160" imgH="333360" progId="PBrush">
                  <p:embed/>
                </p:oleObj>
              </mc:Choice>
              <mc:Fallback>
                <p:oleObj name="Bitmap Image" r:id="rId5" imgW="2981160" imgH="333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053076" y="5813968"/>
                        <a:ext cx="2981325" cy="333375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429C149B-73D3-43A3-9A67-C7435A92759B}"/>
              </a:ext>
            </a:extLst>
          </p:cNvPr>
          <p:cNvSpPr txBox="1"/>
          <p:nvPr/>
        </p:nvSpPr>
        <p:spPr>
          <a:xfrm>
            <a:off x="109927" y="4376495"/>
            <a:ext cx="6460759" cy="23544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100" b="0" i="0" u="none" strike="noStrike" baseline="0" dirty="0">
                <a:latin typeface="LetterGothic-Slant_167"/>
              </a:rPr>
              <a:t>The </a:t>
            </a:r>
            <a:r>
              <a:rPr lang="en-US" sz="2100" b="1" i="1" u="none" strike="noStrike" baseline="0" dirty="0">
                <a:solidFill>
                  <a:srgbClr val="FF0000"/>
                </a:solidFill>
                <a:latin typeface="LetterGothic-Slant_167"/>
              </a:rPr>
              <a:t>Closure procedure </a:t>
            </a:r>
            <a:r>
              <a:rPr lang="en-US" sz="2100" b="0" i="0" u="none" strike="noStrike" baseline="0" dirty="0">
                <a:latin typeface="Times-Roman"/>
              </a:rPr>
              <a:t>iterates over all the items in set </a:t>
            </a:r>
            <a:r>
              <a:rPr lang="en-US" sz="2100" b="1" i="1" dirty="0">
                <a:solidFill>
                  <a:srgbClr val="FF0000"/>
                </a:solidFill>
                <a:latin typeface="Times-Italic"/>
              </a:rPr>
              <a:t>s</a:t>
            </a:r>
            <a:r>
              <a:rPr lang="en-US" sz="2100" b="0" i="0" u="none" strike="noStrike" baseline="0" dirty="0">
                <a:latin typeface="Times-Roman"/>
              </a:rPr>
              <a:t>. If the placeholder </a:t>
            </a:r>
            <a:r>
              <a:rPr lang="en-US" sz="2100" b="1" i="1" dirty="0">
                <a:solidFill>
                  <a:srgbClr val="FF0000"/>
                </a:solidFill>
                <a:latin typeface="Times-RomanSC"/>
              </a:rPr>
              <a:t>•</a:t>
            </a:r>
            <a:r>
              <a:rPr lang="en-US" sz="2100" b="0" i="0" u="none" strike="noStrike" baseline="0" dirty="0">
                <a:latin typeface="Times-Roman"/>
              </a:rPr>
              <a:t> </a:t>
            </a:r>
            <a:r>
              <a:rPr lang="en-US" sz="2100" b="0" i="0" u="none" strike="noStrike" baseline="0" dirty="0">
                <a:latin typeface="MTSY"/>
              </a:rPr>
              <a:t> </a:t>
            </a:r>
            <a:r>
              <a:rPr lang="en-US" sz="2100" b="0" i="0" u="none" strike="noStrike" baseline="0" dirty="0">
                <a:latin typeface="Times-Roman"/>
              </a:rPr>
              <a:t>in an item immediately precedes some nonterminal </a:t>
            </a:r>
            <a:r>
              <a:rPr lang="en-US" sz="2100" b="1" i="1" dirty="0">
                <a:solidFill>
                  <a:srgbClr val="FF0000"/>
                </a:solidFill>
                <a:latin typeface="Times-Italic"/>
              </a:rPr>
              <a:t>C</a:t>
            </a:r>
            <a:r>
              <a:rPr lang="en-US" sz="2100" b="0" i="0" u="none" strike="noStrike" baseline="0" dirty="0">
                <a:latin typeface="Times-Roman"/>
              </a:rPr>
              <a:t>, then </a:t>
            </a:r>
            <a:r>
              <a:rPr lang="en-US" sz="2100" b="1" i="1" u="none" strike="noStrike" baseline="0" dirty="0">
                <a:solidFill>
                  <a:srgbClr val="FF0000"/>
                </a:solidFill>
                <a:latin typeface="LetterGothic-Slant_167"/>
              </a:rPr>
              <a:t>closure</a:t>
            </a:r>
            <a:r>
              <a:rPr lang="en-US" sz="2100" b="0" i="0" u="none" strike="noStrike" baseline="0" dirty="0">
                <a:latin typeface="LetterGothic-Slant_167"/>
              </a:rPr>
              <a:t> </a:t>
            </a:r>
            <a:r>
              <a:rPr lang="en-US" sz="2100" b="0" i="0" u="none" strike="noStrike" baseline="0" dirty="0">
                <a:latin typeface="Times-Roman"/>
              </a:rPr>
              <a:t>must add one or more items for each production that can derive </a:t>
            </a:r>
            <a:r>
              <a:rPr lang="en-US" sz="2100" b="1" i="1" u="none" strike="noStrike" baseline="0" dirty="0">
                <a:solidFill>
                  <a:srgbClr val="FF0000"/>
                </a:solidFill>
                <a:latin typeface="Times-Italic"/>
              </a:rPr>
              <a:t>C</a:t>
            </a:r>
            <a:r>
              <a:rPr lang="en-US" sz="2100" b="0" i="0" u="none" strike="noStrike" baseline="0" dirty="0">
                <a:latin typeface="Times-Roman"/>
              </a:rPr>
              <a:t>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1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100" b="0" i="0" u="none" strike="noStrike" baseline="0" dirty="0">
                <a:latin typeface="Times-Roman"/>
              </a:rPr>
              <a:t>Closure places the </a:t>
            </a:r>
            <a:r>
              <a:rPr lang="en-US" sz="2100" b="1" i="1" dirty="0">
                <a:solidFill>
                  <a:srgbClr val="FF0000"/>
                </a:solidFill>
                <a:latin typeface="Times-RomanSC"/>
              </a:rPr>
              <a:t>•</a:t>
            </a:r>
            <a:r>
              <a:rPr lang="en-US" sz="2100" b="0" i="0" u="none" strike="noStrike" baseline="0" dirty="0">
                <a:latin typeface="Times-Roman"/>
              </a:rPr>
              <a:t> at the initial position of each item that it builds this way.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13486691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F7438297-B863-49D1-9CE9-342E28394B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5359393"/>
              </p:ext>
            </p:extLst>
          </p:nvPr>
        </p:nvGraphicFramePr>
        <p:xfrm>
          <a:off x="104931" y="639775"/>
          <a:ext cx="5371709" cy="24395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925" name="Bitmap Image" r:id="rId3" imgW="4257720" imgH="1933560" progId="PBrush">
                  <p:embed/>
                </p:oleObj>
              </mc:Choice>
              <mc:Fallback>
                <p:oleObj name="Bitmap Image" r:id="rId3" imgW="4257720" imgH="193356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E49C2A54-308F-46BC-B4DD-862BD2C48EB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4931" y="639775"/>
                        <a:ext cx="5371709" cy="2439501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EBEB296-9DFD-445E-B34F-599780FC69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7089819"/>
              </p:ext>
            </p:extLst>
          </p:nvPr>
        </p:nvGraphicFramePr>
        <p:xfrm>
          <a:off x="1447644" y="3170576"/>
          <a:ext cx="2981325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926" name="Bitmap Image" r:id="rId5" imgW="2981160" imgH="333360" progId="PBrush">
                  <p:embed/>
                </p:oleObj>
              </mc:Choice>
              <mc:Fallback>
                <p:oleObj name="Bitmap Image" r:id="rId5" imgW="2981160" imgH="33336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6F96522-3F21-43E2-B914-288D373802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47644" y="3170576"/>
                        <a:ext cx="2981325" cy="333375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A4A7036-52B8-4C87-82C5-25150872B46D}"/>
                  </a:ext>
                </a:extLst>
              </p:cNvPr>
              <p:cNvSpPr txBox="1"/>
              <p:nvPr/>
            </p:nvSpPr>
            <p:spPr>
              <a:xfrm>
                <a:off x="5625059" y="639775"/>
                <a:ext cx="6462010" cy="255454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2000" b="0" i="0" u="none" strike="noStrike" baseline="0" dirty="0">
                    <a:latin typeface="Times-Roman"/>
                  </a:rPr>
                  <a:t>The rationale for </a:t>
                </a:r>
                <a:r>
                  <a:rPr lang="en-US" sz="2000" b="0" i="0" u="none" strike="noStrike" baseline="0" dirty="0">
                    <a:latin typeface="LetterGothic-Slant_167"/>
                  </a:rPr>
                  <a:t>closure </a:t>
                </a:r>
                <a:r>
                  <a:rPr lang="en-US" sz="2000" b="0" i="0" u="none" strike="noStrike" baseline="0" dirty="0">
                    <a:latin typeface="Times-Roman"/>
                  </a:rPr>
                  <a:t>is clear. </a:t>
                </a:r>
              </a:p>
              <a:p>
                <a:pPr algn="just"/>
                <a:endParaRPr lang="en-US" sz="2000" dirty="0">
                  <a:latin typeface="Times-Roman"/>
                </a:endParaRP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sz="2000" b="0" i="0" u="none" strike="noStrike" baseline="0" dirty="0">
                    <a:latin typeface="Times-Roman"/>
                  </a:rPr>
                  <a:t>If </a:t>
                </a:r>
                <a:r>
                  <a:rPr lang="en-US" sz="2000" b="1" i="1" u="none" strike="noStrike" baseline="0" dirty="0">
                    <a:solidFill>
                      <a:srgbClr val="FF0000"/>
                    </a:solidFill>
                    <a:latin typeface="Times-Roman"/>
                  </a:rPr>
                  <a:t>[</a:t>
                </a:r>
                <a:r>
                  <a:rPr lang="en-US" sz="2000" b="1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A</a:t>
                </a:r>
                <a:r>
                  <a:rPr lang="en-US" sz="2000" b="1" i="1" dirty="0">
                    <a:solidFill>
                      <a:srgbClr val="FF0000"/>
                    </a:solidFill>
                    <a:latin typeface="MTSY"/>
                    <a:sym typeface="Wingdings" panose="05000000000000000000" pitchFamily="2" charset="2"/>
                  </a:rPr>
                  <a:t></a:t>
                </a:r>
                <a14:m>
                  <m:oMath xmlns:m="http://schemas.openxmlformats.org/officeDocument/2006/math">
                    <m:r>
                      <a:rPr lang="en-US" sz="2000" b="1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𝜷</m:t>
                    </m:r>
                  </m:oMath>
                </a14:m>
                <a:r>
                  <a:rPr lang="en-US" sz="2000" b="1" i="1" dirty="0">
                    <a:solidFill>
                      <a:srgbClr val="FF0000"/>
                    </a:solidFill>
                    <a:latin typeface="Times-RomanSC"/>
                  </a:rPr>
                  <a:t> •</a:t>
                </a:r>
                <a:r>
                  <a:rPr lang="en-US" sz="2000" b="1" i="1" u="none" strike="noStrike" baseline="0" dirty="0">
                    <a:solidFill>
                      <a:srgbClr val="FF0000"/>
                    </a:solidFill>
                    <a:latin typeface="RMTMI"/>
                  </a:rPr>
                  <a:t> </a:t>
                </a:r>
                <a:r>
                  <a:rPr lang="en-US" sz="2000" b="1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C</a:t>
                </a:r>
                <a14:m>
                  <m:oMath xmlns:m="http://schemas.openxmlformats.org/officeDocument/2006/math">
                    <m:r>
                      <a:rPr lang="en-US" sz="2000" b="1" i="1" u="none" strike="noStrike" baseline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𝜹</m:t>
                    </m:r>
                  </m:oMath>
                </a14:m>
                <a:r>
                  <a:rPr lang="en-US" sz="2000" b="1" i="1" u="none" strike="noStrike" baseline="0" dirty="0">
                    <a:solidFill>
                      <a:srgbClr val="FF0000"/>
                    </a:solidFill>
                    <a:latin typeface="Times-Roman"/>
                  </a:rPr>
                  <a:t>,</a:t>
                </a:r>
                <a:r>
                  <a:rPr lang="en-US" sz="2000" b="1" i="1" u="none" strike="noStrike" baseline="0" dirty="0">
                    <a:solidFill>
                      <a:srgbClr val="FF0000"/>
                    </a:solidFill>
                    <a:latin typeface="LetterGothic"/>
                  </a:rPr>
                  <a:t>a</a:t>
                </a:r>
                <a:r>
                  <a:rPr lang="en-US" sz="2000" b="1" i="1" u="none" strike="noStrike" baseline="0" dirty="0">
                    <a:solidFill>
                      <a:srgbClr val="FF0000"/>
                    </a:solidFill>
                    <a:latin typeface="Times-Roman"/>
                  </a:rPr>
                  <a:t>] </a:t>
                </a:r>
                <a14:m>
                  <m:oMath xmlns:m="http://schemas.openxmlformats.org/officeDocument/2006/math">
                    <m:r>
                      <a:rPr lang="en-US" sz="2000" b="1" i="1" u="none" strike="noStrike" baseline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sz="2000" b="1" i="1" u="none" strike="noStrike" baseline="0" dirty="0">
                    <a:solidFill>
                      <a:srgbClr val="FF0000"/>
                    </a:solidFill>
                    <a:latin typeface="MTSY"/>
                  </a:rPr>
                  <a:t> </a:t>
                </a:r>
                <a:r>
                  <a:rPr lang="en-US" sz="2000" b="1" i="1" u="none" strike="noStrike" baseline="0" dirty="0">
                    <a:solidFill>
                      <a:srgbClr val="FF0000"/>
                    </a:solidFill>
                    <a:latin typeface="Times-Italic"/>
                  </a:rPr>
                  <a:t>s</a:t>
                </a:r>
                <a:r>
                  <a:rPr lang="en-US" sz="2000" b="0" i="0" u="none" strike="noStrike" baseline="0" dirty="0">
                    <a:latin typeface="Times-Roman"/>
                  </a:rPr>
                  <a:t>, then a string that reduces to </a:t>
                </a:r>
                <a:r>
                  <a:rPr lang="en-US" sz="2000" b="1" i="1" dirty="0">
                    <a:solidFill>
                      <a:srgbClr val="FF0000"/>
                    </a:solidFill>
                    <a:latin typeface="Times-Roman"/>
                  </a:rPr>
                  <a:t>C</a:t>
                </a:r>
                <a:r>
                  <a:rPr lang="en-US" sz="2000" b="0" i="0" u="none" strike="noStrike" baseline="0" dirty="0">
                    <a:latin typeface="Times-Roman"/>
                  </a:rPr>
                  <a:t>, followed by </a:t>
                </a:r>
                <a14:m>
                  <m:oMath xmlns:m="http://schemas.openxmlformats.org/officeDocument/2006/math">
                    <m:r>
                      <a:rPr lang="en-US" sz="20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𝛿</m:t>
                    </m:r>
                    <m:r>
                      <a:rPr lang="en-US" sz="20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b="1" i="1" dirty="0">
                    <a:solidFill>
                      <a:srgbClr val="FF0000"/>
                    </a:solidFill>
                    <a:latin typeface="Times-Roman"/>
                  </a:rPr>
                  <a:t>a</a:t>
                </a:r>
                <a:r>
                  <a:rPr lang="en-US" sz="2000" b="0" i="0" u="none" strike="noStrike" baseline="0" dirty="0">
                    <a:latin typeface="LetterGothic"/>
                  </a:rPr>
                  <a:t> </a:t>
                </a:r>
                <a:r>
                  <a:rPr lang="en-US" sz="2000" b="0" i="0" u="none" strike="noStrike" baseline="0" dirty="0">
                    <a:latin typeface="Times-Roman"/>
                  </a:rPr>
                  <a:t>will complete the left context. </a:t>
                </a: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endParaRPr lang="en-US" sz="2000" dirty="0">
                  <a:latin typeface="Times-Roman"/>
                </a:endParaRP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US" sz="2000" b="0" i="0" u="none" strike="noStrike" baseline="0" dirty="0">
                    <a:latin typeface="Times-Roman"/>
                  </a:rPr>
                  <a:t>Recognizing a </a:t>
                </a:r>
                <a:r>
                  <a:rPr lang="en-US" sz="2000" b="1" i="1" dirty="0">
                    <a:solidFill>
                      <a:srgbClr val="FF0000"/>
                    </a:solidFill>
                    <a:latin typeface="Times-Roman"/>
                  </a:rPr>
                  <a:t>C</a:t>
                </a:r>
                <a:r>
                  <a:rPr lang="en-US" sz="2000" b="0" i="1" u="none" strike="noStrike" baseline="0" dirty="0">
                    <a:latin typeface="Times-Italic"/>
                  </a:rPr>
                  <a:t> </a:t>
                </a:r>
                <a:r>
                  <a:rPr lang="en-US" sz="2000" b="0" i="0" u="none" strike="noStrike" baseline="0" dirty="0">
                    <a:latin typeface="Times-Roman"/>
                  </a:rPr>
                  <a:t>followed by </a:t>
                </a:r>
                <a14:m>
                  <m:oMath xmlns:m="http://schemas.openxmlformats.org/officeDocument/2006/math">
                    <m:r>
                      <a:rPr lang="en-US" sz="20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𝛿</m:t>
                    </m:r>
                    <m:r>
                      <a:rPr lang="en-US" sz="20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000" b="1" i="1" dirty="0">
                    <a:solidFill>
                      <a:srgbClr val="FF0000"/>
                    </a:solidFill>
                    <a:latin typeface="Times-Roman"/>
                  </a:rPr>
                  <a:t>a</a:t>
                </a:r>
                <a:r>
                  <a:rPr lang="en-US" sz="2000" b="0" i="0" u="none" strike="noStrike" baseline="0" dirty="0">
                    <a:latin typeface="LetterGothic"/>
                  </a:rPr>
                  <a:t> </a:t>
                </a:r>
                <a:r>
                  <a:rPr lang="en-US" sz="2000" b="0" i="0" u="none" strike="noStrike" baseline="0" dirty="0">
                    <a:latin typeface="Times-Roman"/>
                  </a:rPr>
                  <a:t>should cause a reduction to </a:t>
                </a:r>
                <a:r>
                  <a:rPr lang="en-US" sz="2000" b="1" i="1" dirty="0">
                    <a:solidFill>
                      <a:srgbClr val="FF0000"/>
                    </a:solidFill>
                    <a:latin typeface="Times-Roman"/>
                  </a:rPr>
                  <a:t>A</a:t>
                </a:r>
                <a:r>
                  <a:rPr lang="en-US" sz="2000" b="0" i="0" u="none" strike="noStrike" baseline="0" dirty="0">
                    <a:latin typeface="Times-Roman"/>
                  </a:rPr>
                  <a:t>, since it completes the </a:t>
                </a:r>
                <a:r>
                  <a:rPr lang="en-US" sz="2000" dirty="0"/>
                  <a:t>production’s right-hand side </a:t>
                </a:r>
                <a:r>
                  <a:rPr lang="en-US" sz="2000" b="1" i="1" dirty="0">
                    <a:solidFill>
                      <a:srgbClr val="FF0000"/>
                    </a:solidFill>
                    <a:latin typeface="Times-Roman"/>
                  </a:rPr>
                  <a:t>(C </a:t>
                </a:r>
                <a14:m>
                  <m:oMath xmlns:m="http://schemas.openxmlformats.org/officeDocument/2006/math">
                    <m:r>
                      <a:rPr lang="en-US" sz="2000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US" sz="2000" b="1" i="1" dirty="0">
                    <a:solidFill>
                      <a:srgbClr val="FF0000"/>
                    </a:solidFill>
                    <a:latin typeface="Times-Roman"/>
                  </a:rPr>
                  <a:t>) </a:t>
                </a:r>
                <a:r>
                  <a:rPr lang="en-US" sz="2000" dirty="0"/>
                  <a:t>and follows it with a valid lookahead symbol.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EA4A7036-52B8-4C87-82C5-25150872B4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25059" y="639775"/>
                <a:ext cx="6462010" cy="2554545"/>
              </a:xfrm>
              <a:prstGeom prst="rect">
                <a:avLst/>
              </a:prstGeom>
              <a:blipFill>
                <a:blip r:embed="rId7"/>
                <a:stretch>
                  <a:fillRect l="-942" t="-1425" r="-847" b="-3088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7049036-7371-4E34-BB7E-B7F872DD0C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5747532"/>
              </p:ext>
            </p:extLst>
          </p:nvPr>
        </p:nvGraphicFramePr>
        <p:xfrm>
          <a:off x="904017" y="3707627"/>
          <a:ext cx="10683380" cy="21808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927" name="Bitmap Image" r:id="rId8" imgW="6486480" imgH="1647720" progId="PBrush">
                  <p:embed/>
                </p:oleObj>
              </mc:Choice>
              <mc:Fallback>
                <p:oleObj name="Bitmap Image" r:id="rId8" imgW="6486480" imgH="1647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04017" y="3707627"/>
                        <a:ext cx="10683380" cy="2180856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1C23DA1-3927-4155-8DCA-93853F51D25D}"/>
              </a:ext>
            </a:extLst>
          </p:cNvPr>
          <p:cNvSpPr txBox="1"/>
          <p:nvPr/>
        </p:nvSpPr>
        <p:spPr>
          <a:xfrm>
            <a:off x="0" y="0"/>
            <a:ext cx="391243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Constructing the Canonical Collection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474390-223C-4011-B22B-5248A9B5BEEF}"/>
              </a:ext>
            </a:extLst>
          </p:cNvPr>
          <p:cNvSpPr txBox="1"/>
          <p:nvPr/>
        </p:nvSpPr>
        <p:spPr>
          <a:xfrm>
            <a:off x="4182256" y="0"/>
            <a:ext cx="2233534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The </a:t>
            </a:r>
            <a:r>
              <a:rPr lang="en-US" sz="1400" b="0" i="0" u="none" strike="noStrike" baseline="0" dirty="0">
                <a:latin typeface="LetterGothic"/>
              </a:rPr>
              <a:t>closure </a:t>
            </a:r>
            <a:r>
              <a:rPr lang="en-US" sz="1800" b="1" i="1" u="none" strike="noStrike" baseline="0" dirty="0">
                <a:latin typeface="Myriad-BoldItalic"/>
              </a:rPr>
              <a:t>Procedure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37170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F5E8E4-D04F-46D5-B76A-3732259FFB4E}"/>
              </a:ext>
            </a:extLst>
          </p:cNvPr>
          <p:cNvSpPr txBox="1"/>
          <p:nvPr/>
        </p:nvSpPr>
        <p:spPr>
          <a:xfrm>
            <a:off x="0" y="0"/>
            <a:ext cx="391243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Constructing the Canonical Collection</a:t>
            </a:r>
            <a:endParaRPr lang="en-US" sz="2000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5C434FF8-7A1F-4F88-94F1-51750ADDF8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1397147"/>
              </p:ext>
            </p:extLst>
          </p:nvPr>
        </p:nvGraphicFramePr>
        <p:xfrm>
          <a:off x="179882" y="526113"/>
          <a:ext cx="11398692" cy="44825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37" name="Bitmap Image" r:id="rId3" imgW="6657840" imgH="2714760" progId="PBrush">
                  <p:embed/>
                </p:oleObj>
              </mc:Choice>
              <mc:Fallback>
                <p:oleObj name="Bitmap Image" r:id="rId3" imgW="6657840" imgH="2714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882" y="526113"/>
                        <a:ext cx="11398692" cy="4482515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671CB846-0E8C-4A56-9D96-F872ED257C53}"/>
              </a:ext>
            </a:extLst>
          </p:cNvPr>
          <p:cNvSpPr txBox="1"/>
          <p:nvPr/>
        </p:nvSpPr>
        <p:spPr>
          <a:xfrm>
            <a:off x="4182256" y="0"/>
            <a:ext cx="2233534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The </a:t>
            </a:r>
            <a:r>
              <a:rPr lang="en-US" sz="1400" b="0" i="0" u="none" strike="noStrike" baseline="0" dirty="0">
                <a:latin typeface="LetterGothic"/>
              </a:rPr>
              <a:t>closure </a:t>
            </a:r>
            <a:r>
              <a:rPr lang="en-US" sz="1800" b="1" i="1" u="none" strike="noStrike" baseline="0" dirty="0">
                <a:latin typeface="Myriad-BoldItalic"/>
              </a:rPr>
              <a:t>Procedure</a:t>
            </a:r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76AF902-C919-4658-BB3F-1F429E45B5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5656813"/>
              </p:ext>
            </p:extLst>
          </p:nvPr>
        </p:nvGraphicFramePr>
        <p:xfrm>
          <a:off x="9923858" y="5143538"/>
          <a:ext cx="2223172" cy="1702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38" name="Bitmap Image" r:id="rId5" imgW="1952640" imgH="1495440" progId="PBrush">
                  <p:embed/>
                </p:oleObj>
              </mc:Choice>
              <mc:Fallback>
                <p:oleObj name="Bitmap Image" r:id="rId5" imgW="1952640" imgH="149544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B0E9E033-9367-4FAF-B018-06F848BA9C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923858" y="5143538"/>
                        <a:ext cx="2223172" cy="1702625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8223072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FF5E8E4-D04F-46D5-B76A-3732259FFB4E}"/>
              </a:ext>
            </a:extLst>
          </p:cNvPr>
          <p:cNvSpPr txBox="1"/>
          <p:nvPr/>
        </p:nvSpPr>
        <p:spPr>
          <a:xfrm>
            <a:off x="0" y="0"/>
            <a:ext cx="391243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Constructing the Canonical Collection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EEFDE2-4144-4F0A-A9CB-CBDD8C93DBE5}"/>
              </a:ext>
            </a:extLst>
          </p:cNvPr>
          <p:cNvSpPr txBox="1"/>
          <p:nvPr/>
        </p:nvSpPr>
        <p:spPr>
          <a:xfrm>
            <a:off x="4212235" y="0"/>
            <a:ext cx="3192905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2400" b="1" i="1" u="none" strike="noStrike" baseline="0" dirty="0">
                <a:latin typeface="Myriad-BoldItalic"/>
              </a:rPr>
              <a:t>The </a:t>
            </a:r>
            <a:r>
              <a:rPr lang="en-US" b="0" i="0" u="none" strike="noStrike" baseline="0" dirty="0" err="1">
                <a:latin typeface="LetterGothic"/>
              </a:rPr>
              <a:t>goto</a:t>
            </a:r>
            <a:r>
              <a:rPr lang="en-US" b="0" i="0" u="none" strike="noStrike" baseline="0" dirty="0">
                <a:latin typeface="LetterGothic"/>
              </a:rPr>
              <a:t> </a:t>
            </a:r>
            <a:r>
              <a:rPr lang="en-US" sz="2400" b="1" i="1" u="none" strike="noStrike" baseline="0" dirty="0">
                <a:latin typeface="Myriad-BoldItalic"/>
              </a:rPr>
              <a:t>Procedure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FB52A7-7E14-4D22-AA2C-EB93F3FD76BE}"/>
              </a:ext>
            </a:extLst>
          </p:cNvPr>
          <p:cNvSpPr txBox="1"/>
          <p:nvPr/>
        </p:nvSpPr>
        <p:spPr>
          <a:xfrm>
            <a:off x="179881" y="633575"/>
            <a:ext cx="11812249" cy="26776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The second fundamental operation that the construction uses is the </a:t>
            </a:r>
            <a:r>
              <a:rPr lang="en-US" sz="2000" b="1" i="1" u="none" strike="noStrike" baseline="0" dirty="0" err="1">
                <a:solidFill>
                  <a:srgbClr val="FF0000"/>
                </a:solidFill>
                <a:latin typeface="LetterGothic-Slant_167"/>
              </a:rPr>
              <a:t>goto</a:t>
            </a:r>
            <a:r>
              <a:rPr lang="en-US" sz="2000" b="0" i="0" u="none" strike="noStrike" baseline="0" dirty="0">
                <a:latin typeface="LetterGothic-Slant_167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function.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1" i="1" dirty="0" err="1">
                <a:solidFill>
                  <a:srgbClr val="FF0000"/>
                </a:solidFill>
                <a:latin typeface="LetterGothic-Slant_167"/>
              </a:rPr>
              <a:t>Goto</a:t>
            </a:r>
            <a:r>
              <a:rPr lang="en-US" sz="2000" b="0" i="0" u="none" strike="noStrike" baseline="0" dirty="0">
                <a:latin typeface="LetterGothic-Slant_167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takes as input a model of a parser state, represented as a set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SC"/>
              </a:rPr>
              <a:t>cc</a:t>
            </a:r>
            <a:r>
              <a:rPr lang="en-US" sz="1000" b="1" i="1" u="none" strike="noStrike" baseline="0" dirty="0">
                <a:solidFill>
                  <a:srgbClr val="FF0000"/>
                </a:solidFill>
                <a:latin typeface="Times-Italic"/>
              </a:rPr>
              <a:t>i</a:t>
            </a:r>
            <a:r>
              <a:rPr lang="en-US" sz="10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in the canonical collection, and a grammar symbol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Italic"/>
              </a:rPr>
              <a:t>x</a:t>
            </a:r>
            <a:r>
              <a:rPr lang="en-US" sz="2400" b="0" i="0" u="none" strike="noStrike" baseline="0" dirty="0">
                <a:latin typeface="Times-Roman"/>
              </a:rPr>
              <a:t>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-Roman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0" i="0" u="none" strike="noStrike" baseline="0" dirty="0">
                <a:latin typeface="Times-Roman"/>
              </a:rPr>
              <a:t>It computes, from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RomanSC"/>
              </a:rPr>
              <a:t>cc</a:t>
            </a:r>
            <a:r>
              <a:rPr lang="en-US" sz="1000" b="1" i="1" u="none" strike="noStrike" baseline="0" dirty="0">
                <a:solidFill>
                  <a:srgbClr val="FF0000"/>
                </a:solidFill>
                <a:latin typeface="Times-Italic"/>
              </a:rPr>
              <a:t>i</a:t>
            </a:r>
            <a:r>
              <a:rPr lang="en-US" sz="10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and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Italic"/>
              </a:rPr>
              <a:t>x</a:t>
            </a:r>
            <a:r>
              <a:rPr lang="en-US" sz="2400" b="0" i="0" u="none" strike="noStrike" baseline="0" dirty="0">
                <a:latin typeface="Times-Roman"/>
              </a:rPr>
              <a:t>, a model of the parser state that would result from recognizing an </a:t>
            </a:r>
            <a:r>
              <a:rPr lang="en-US" sz="2400" b="1" i="1" u="none" strike="noStrike" baseline="0" dirty="0">
                <a:solidFill>
                  <a:srgbClr val="FF0000"/>
                </a:solidFill>
                <a:latin typeface="Times-Italic"/>
              </a:rPr>
              <a:t>x</a:t>
            </a:r>
            <a:r>
              <a:rPr lang="en-US" sz="2400" b="0" i="1" u="none" strike="noStrike" baseline="0" dirty="0">
                <a:latin typeface="Times-Italic"/>
              </a:rPr>
              <a:t> </a:t>
            </a:r>
            <a:r>
              <a:rPr lang="en-US" sz="2400" b="0" i="0" u="none" strike="noStrike" baseline="0" dirty="0">
                <a:latin typeface="Times-Roman"/>
              </a:rPr>
              <a:t>in state </a:t>
            </a:r>
            <a:r>
              <a:rPr lang="en-US" sz="2400" b="1" i="1" u="none" strike="noStrike" baseline="0" dirty="0" err="1">
                <a:solidFill>
                  <a:srgbClr val="FF0000"/>
                </a:solidFill>
                <a:latin typeface="Times-Italic"/>
              </a:rPr>
              <a:t>i</a:t>
            </a:r>
            <a:r>
              <a:rPr lang="en-US" sz="2400" b="0" i="0" u="none" strike="noStrike" baseline="0" dirty="0">
                <a:latin typeface="Times-Roman"/>
              </a:rPr>
              <a:t>.</a:t>
            </a:r>
            <a:endParaRPr lang="en-US" sz="24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F1606EA-3C98-49DA-8FB7-F02796AD16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1973292"/>
              </p:ext>
            </p:extLst>
          </p:nvPr>
        </p:nvGraphicFramePr>
        <p:xfrm>
          <a:off x="2518347" y="3311230"/>
          <a:ext cx="6026047" cy="29131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62" name="Bitmap Image" r:id="rId3" imgW="4714920" imgH="1819440" progId="PBrush">
                  <p:embed/>
                </p:oleObj>
              </mc:Choice>
              <mc:Fallback>
                <p:oleObj name="Bitmap Image" r:id="rId3" imgW="4714920" imgH="1819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18347" y="3311230"/>
                        <a:ext cx="6026047" cy="2913195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588A126F-74B7-4186-B6A4-5A150C1F09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1036253"/>
              </p:ext>
            </p:extLst>
          </p:nvPr>
        </p:nvGraphicFramePr>
        <p:xfrm>
          <a:off x="4231207" y="6224425"/>
          <a:ext cx="2600325" cy="352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63" name="Bitmap Image" r:id="rId5" imgW="2600280" imgH="352440" progId="PBrush">
                  <p:embed/>
                </p:oleObj>
              </mc:Choice>
              <mc:Fallback>
                <p:oleObj name="Bitmap Image" r:id="rId5" imgW="2600280" imgH="352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31207" y="6224425"/>
                        <a:ext cx="2600325" cy="352425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254601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CA2C722-AEF1-4762-A61F-FFED7D1B1EBF}"/>
              </a:ext>
            </a:extLst>
          </p:cNvPr>
          <p:cNvSpPr txBox="1"/>
          <p:nvPr/>
        </p:nvSpPr>
        <p:spPr>
          <a:xfrm>
            <a:off x="5186596" y="662451"/>
            <a:ext cx="6745574" cy="48320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en-US" sz="2200" b="0" i="0" u="none" strike="noStrike" baseline="0" dirty="0">
                <a:latin typeface="Times-Roman"/>
              </a:rPr>
              <a:t>The </a:t>
            </a:r>
            <a:r>
              <a:rPr lang="en-US" sz="2200" b="1" i="1" u="none" strike="noStrike" baseline="0" dirty="0" err="1">
                <a:solidFill>
                  <a:srgbClr val="FF0000"/>
                </a:solidFill>
                <a:latin typeface="LetterGothic-Slant_167"/>
              </a:rPr>
              <a:t>goto</a:t>
            </a:r>
            <a:r>
              <a:rPr lang="en-US" sz="2200" b="0" i="0" u="none" strike="noStrike" baseline="0" dirty="0">
                <a:latin typeface="LetterGothic-Slant_167"/>
              </a:rPr>
              <a:t> </a:t>
            </a:r>
            <a:r>
              <a:rPr lang="en-US" sz="2200" b="0" i="0" u="none" strike="noStrike" baseline="0" dirty="0">
                <a:latin typeface="Times-Roman"/>
              </a:rPr>
              <a:t>function, shown in Figure 3.21, takes a set of </a:t>
            </a:r>
            <a:r>
              <a:rPr lang="en-US" sz="2200" b="1" i="1" dirty="0">
                <a:solidFill>
                  <a:srgbClr val="FF0000"/>
                </a:solidFill>
                <a:latin typeface="LetterGothic-Slant_167"/>
              </a:rPr>
              <a:t>LR(1) </a:t>
            </a:r>
            <a:r>
              <a:rPr lang="en-US" sz="2200" b="0" i="0" u="none" strike="noStrike" baseline="0" dirty="0">
                <a:latin typeface="Times-Roman"/>
              </a:rPr>
              <a:t>items </a:t>
            </a:r>
            <a:r>
              <a:rPr lang="en-US" sz="2200" b="1" i="1" dirty="0">
                <a:solidFill>
                  <a:srgbClr val="FF0000"/>
                </a:solidFill>
                <a:latin typeface="LetterGothic-Slant_167"/>
              </a:rPr>
              <a:t>s</a:t>
            </a:r>
            <a:r>
              <a:rPr lang="en-US" sz="2200" b="0" i="1" u="none" strike="noStrike" baseline="0" dirty="0">
                <a:latin typeface="Times-Italic"/>
              </a:rPr>
              <a:t> </a:t>
            </a:r>
            <a:r>
              <a:rPr lang="en-US" sz="2200" b="0" i="0" u="none" strike="noStrike" baseline="0" dirty="0">
                <a:latin typeface="Times-Roman"/>
              </a:rPr>
              <a:t>and a grammar symbol </a:t>
            </a:r>
            <a:r>
              <a:rPr lang="en-US" sz="2200" b="1" i="1" dirty="0">
                <a:solidFill>
                  <a:srgbClr val="FF0000"/>
                </a:solidFill>
                <a:latin typeface="LetterGothic-Slant_167"/>
              </a:rPr>
              <a:t>x</a:t>
            </a:r>
            <a:r>
              <a:rPr lang="en-US" sz="2200" b="0" i="1" u="none" strike="noStrike" baseline="0" dirty="0">
                <a:latin typeface="Times-Italic"/>
              </a:rPr>
              <a:t> </a:t>
            </a:r>
            <a:r>
              <a:rPr lang="en-US" sz="2200" b="0" i="0" u="none" strike="noStrike" baseline="0" dirty="0">
                <a:latin typeface="Times-Roman"/>
              </a:rPr>
              <a:t>and returns a new set of </a:t>
            </a:r>
            <a:r>
              <a:rPr lang="en-US" sz="2200" b="1" i="1" u="none" strike="noStrike" baseline="0" dirty="0">
                <a:solidFill>
                  <a:srgbClr val="FF0000"/>
                </a:solidFill>
                <a:latin typeface="LetterGothic-Slant_167"/>
              </a:rPr>
              <a:t>LR</a:t>
            </a:r>
            <a:r>
              <a:rPr lang="en-US" sz="2200" b="1" i="1" dirty="0">
                <a:solidFill>
                  <a:srgbClr val="FF0000"/>
                </a:solidFill>
                <a:latin typeface="LetterGothic-Slant_167"/>
              </a:rPr>
              <a:t>(1)</a:t>
            </a:r>
            <a:r>
              <a:rPr lang="en-US" sz="2200" b="0" i="0" u="none" strike="noStrike" baseline="0" dirty="0">
                <a:latin typeface="Times-Roman"/>
              </a:rPr>
              <a:t> items. </a:t>
            </a:r>
          </a:p>
          <a:p>
            <a:pPr algn="just"/>
            <a:endParaRPr lang="en-US" sz="2200" dirty="0">
              <a:latin typeface="Times-Roman"/>
            </a:endParaRPr>
          </a:p>
          <a:p>
            <a:pPr algn="just"/>
            <a:r>
              <a:rPr lang="en-US" sz="2200" b="0" i="0" u="none" strike="noStrike" baseline="0" dirty="0">
                <a:latin typeface="Times-Roman"/>
              </a:rPr>
              <a:t>It iterates over the items in </a:t>
            </a:r>
            <a:r>
              <a:rPr lang="en-US" sz="2200" b="1" i="1" dirty="0">
                <a:solidFill>
                  <a:srgbClr val="FF0000"/>
                </a:solidFill>
                <a:latin typeface="LetterGothic-Slant_167"/>
              </a:rPr>
              <a:t>s.</a:t>
            </a:r>
            <a:r>
              <a:rPr lang="en-US" sz="2200" b="0" i="0" u="none" strike="noStrike" baseline="0" dirty="0">
                <a:latin typeface="Times-Roman"/>
              </a:rPr>
              <a:t> </a:t>
            </a:r>
          </a:p>
          <a:p>
            <a:pPr algn="just"/>
            <a:endParaRPr lang="en-US" sz="2200" dirty="0">
              <a:latin typeface="Times-Roman"/>
            </a:endParaRPr>
          </a:p>
          <a:p>
            <a:pPr algn="just"/>
            <a:r>
              <a:rPr lang="en-US" sz="2200" b="0" i="0" u="none" strike="noStrike" baseline="0" dirty="0">
                <a:latin typeface="Times-Roman"/>
              </a:rPr>
              <a:t>When it finds an item in which the </a:t>
            </a:r>
            <a:r>
              <a:rPr lang="en-US" sz="2200" b="0" i="0" u="none" strike="noStrike" baseline="0" dirty="0">
                <a:latin typeface="MTSY"/>
              </a:rPr>
              <a:t> </a:t>
            </a:r>
            <a:r>
              <a:rPr lang="en-US" sz="2200" b="0" i="0" u="none" strike="noStrike" baseline="0" dirty="0">
                <a:latin typeface="Times-Roman"/>
              </a:rPr>
              <a:t>immediately precedes </a:t>
            </a:r>
            <a:r>
              <a:rPr lang="en-US" sz="2200" b="1" i="1" dirty="0">
                <a:solidFill>
                  <a:srgbClr val="FF0000"/>
                </a:solidFill>
                <a:latin typeface="LetterGothic-Slant_167"/>
              </a:rPr>
              <a:t>x</a:t>
            </a:r>
            <a:r>
              <a:rPr lang="en-US" sz="2200" b="0" i="0" u="none" strike="noStrike" baseline="0" dirty="0">
                <a:latin typeface="Times-Roman"/>
              </a:rPr>
              <a:t>, it creates a new item by moving the </a:t>
            </a:r>
            <a:r>
              <a:rPr lang="en-US" sz="2200" b="0" i="0" u="none" strike="noStrike" baseline="0" dirty="0">
                <a:latin typeface="MTSY"/>
              </a:rPr>
              <a:t> </a:t>
            </a:r>
            <a:r>
              <a:rPr lang="en-US" sz="2200" b="0" i="0" u="none" strike="noStrike" baseline="0" dirty="0">
                <a:latin typeface="Times-Roman"/>
              </a:rPr>
              <a:t>rightward past </a:t>
            </a:r>
            <a:r>
              <a:rPr lang="en-US" sz="2200" b="1" i="1" dirty="0">
                <a:solidFill>
                  <a:srgbClr val="FF0000"/>
                </a:solidFill>
                <a:latin typeface="LetterGothic-Slant_167"/>
              </a:rPr>
              <a:t>x</a:t>
            </a:r>
            <a:r>
              <a:rPr lang="en-US" sz="2200" b="0" i="0" u="none" strike="noStrike" baseline="0" dirty="0">
                <a:latin typeface="Times-Roman"/>
              </a:rPr>
              <a:t>. </a:t>
            </a:r>
          </a:p>
          <a:p>
            <a:pPr algn="just"/>
            <a:endParaRPr lang="en-US" sz="2200" dirty="0">
              <a:latin typeface="Times-Roman"/>
            </a:endParaRPr>
          </a:p>
          <a:p>
            <a:pPr algn="just"/>
            <a:r>
              <a:rPr lang="en-US" sz="2200" b="0" i="0" u="none" strike="noStrike" baseline="0" dirty="0">
                <a:latin typeface="Times-Roman"/>
              </a:rPr>
              <a:t>This new item represents the parser’s configuration after recognizing </a:t>
            </a:r>
            <a:r>
              <a:rPr lang="en-US" sz="2200" b="1" i="1" dirty="0">
                <a:solidFill>
                  <a:srgbClr val="FF0000"/>
                </a:solidFill>
                <a:latin typeface="LetterGothic-Slant_167"/>
              </a:rPr>
              <a:t>x.</a:t>
            </a:r>
            <a:r>
              <a:rPr lang="en-US" sz="2200" b="0" i="0" u="none" strike="noStrike" baseline="0" dirty="0">
                <a:latin typeface="Times-Roman"/>
              </a:rPr>
              <a:t> </a:t>
            </a:r>
          </a:p>
          <a:p>
            <a:pPr algn="just"/>
            <a:endParaRPr lang="en-US" sz="2200" dirty="0">
              <a:latin typeface="Times-Roman"/>
            </a:endParaRPr>
          </a:p>
          <a:p>
            <a:pPr algn="just"/>
            <a:r>
              <a:rPr lang="en-US" sz="2200" b="1" i="1" dirty="0" err="1">
                <a:solidFill>
                  <a:srgbClr val="FF0000"/>
                </a:solidFill>
                <a:latin typeface="LetterGothic-Slant_167"/>
              </a:rPr>
              <a:t>Goto</a:t>
            </a:r>
            <a:r>
              <a:rPr lang="en-US" sz="2200" b="0" i="0" u="none" strike="noStrike" baseline="0" dirty="0">
                <a:latin typeface="LetterGothic-Slant_167"/>
              </a:rPr>
              <a:t> </a:t>
            </a:r>
            <a:r>
              <a:rPr lang="en-US" sz="2200" b="0" i="0" u="none" strike="noStrike" baseline="0" dirty="0">
                <a:latin typeface="Times-Roman"/>
              </a:rPr>
              <a:t>places these new items in a new set, takes its </a:t>
            </a:r>
            <a:r>
              <a:rPr lang="en-US" sz="2200" b="0" i="0" u="none" strike="noStrike" baseline="0" dirty="0">
                <a:latin typeface="LetterGothic-Slant_167"/>
              </a:rPr>
              <a:t>closure </a:t>
            </a:r>
            <a:r>
              <a:rPr lang="en-US" sz="2200" b="0" i="0" u="none" strike="noStrike" baseline="0" dirty="0">
                <a:latin typeface="Times-Roman"/>
              </a:rPr>
              <a:t>to complete the parser state, and returns that new state.</a:t>
            </a:r>
            <a:endParaRPr lang="en-US" sz="2200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A37A51D-44EC-48FF-A91F-26998FB602D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7040717"/>
              </p:ext>
            </p:extLst>
          </p:nvPr>
        </p:nvGraphicFramePr>
        <p:xfrm>
          <a:off x="149902" y="949863"/>
          <a:ext cx="4876801" cy="33223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84" name="Bitmap Image" r:id="rId3" imgW="4714920" imgH="1819440" progId="PBrush">
                  <p:embed/>
                </p:oleObj>
              </mc:Choice>
              <mc:Fallback>
                <p:oleObj name="Bitmap Image" r:id="rId3" imgW="4714920" imgH="181944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DF1606EA-3C98-49DA-8FB7-F02796AD16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9902" y="949863"/>
                        <a:ext cx="4876801" cy="3322333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5FDD1AB-2E48-4B12-B0D1-EB1779D548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9753789"/>
              </p:ext>
            </p:extLst>
          </p:nvPr>
        </p:nvGraphicFramePr>
        <p:xfrm>
          <a:off x="1218806" y="4967258"/>
          <a:ext cx="2104409" cy="285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85" name="Bitmap Image" r:id="rId5" imgW="2600280" imgH="352440" progId="PBrush">
                  <p:embed/>
                </p:oleObj>
              </mc:Choice>
              <mc:Fallback>
                <p:oleObj name="Bitmap Image" r:id="rId5" imgW="2600280" imgH="35244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588A126F-74B7-4186-B6A4-5A150C1F09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18806" y="4967258"/>
                        <a:ext cx="2104409" cy="285213"/>
                      </a:xfrm>
                      <a:prstGeom prst="rect">
                        <a:avLst/>
                      </a:prstGeom>
                      <a:ln>
                        <a:solidFill>
                          <a:srgbClr val="FF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3D34DAC-59D2-4C73-9AD8-61DD57167CAF}"/>
              </a:ext>
            </a:extLst>
          </p:cNvPr>
          <p:cNvSpPr txBox="1"/>
          <p:nvPr/>
        </p:nvSpPr>
        <p:spPr>
          <a:xfrm>
            <a:off x="0" y="0"/>
            <a:ext cx="3912434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Constructing the Canonical Collection</a:t>
            </a:r>
            <a:endParaRPr 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22906E-B279-4295-BCB1-D1D17F78C973}"/>
              </a:ext>
            </a:extLst>
          </p:cNvPr>
          <p:cNvSpPr txBox="1"/>
          <p:nvPr/>
        </p:nvSpPr>
        <p:spPr>
          <a:xfrm>
            <a:off x="4212236" y="0"/>
            <a:ext cx="2188564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US" sz="1800" b="1" i="1" u="none" strike="noStrike" baseline="0" dirty="0">
                <a:latin typeface="Myriad-BoldItalic"/>
              </a:rPr>
              <a:t>The </a:t>
            </a:r>
            <a:r>
              <a:rPr lang="en-US" sz="1400" b="0" i="0" u="none" strike="noStrike" baseline="0" dirty="0" err="1">
                <a:latin typeface="LetterGothic"/>
              </a:rPr>
              <a:t>goto</a:t>
            </a:r>
            <a:r>
              <a:rPr lang="en-US" sz="1400" b="0" i="0" u="none" strike="noStrike" baseline="0" dirty="0">
                <a:latin typeface="LetterGothic"/>
              </a:rPr>
              <a:t> </a:t>
            </a:r>
            <a:r>
              <a:rPr lang="en-US" sz="1800" b="1" i="1" u="none" strike="noStrike" baseline="0" dirty="0">
                <a:latin typeface="Myriad-BoldItalic"/>
              </a:rPr>
              <a:t>Procedure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2344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3615</TotalTime>
  <Words>9045</Words>
  <Application>Microsoft Office PowerPoint</Application>
  <PresentationFormat>Widescreen</PresentationFormat>
  <Paragraphs>910</Paragraphs>
  <Slides>102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20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102</vt:i4>
      </vt:variant>
    </vt:vector>
  </HeadingPairs>
  <TitlesOfParts>
    <vt:vector size="124" baseType="lpstr">
      <vt:lpstr>Arial</vt:lpstr>
      <vt:lpstr>ArialMT</vt:lpstr>
      <vt:lpstr>Calibri</vt:lpstr>
      <vt:lpstr>Calibri Light</vt:lpstr>
      <vt:lpstr>Cambria Math</vt:lpstr>
      <vt:lpstr>CMSY9</vt:lpstr>
      <vt:lpstr>inter-regular</vt:lpstr>
      <vt:lpstr>LetterGothic</vt:lpstr>
      <vt:lpstr>LetterGothic-Slant_167</vt:lpstr>
      <vt:lpstr>MTSY</vt:lpstr>
      <vt:lpstr>Myriad-Bold</vt:lpstr>
      <vt:lpstr>Myriad-BoldItalic</vt:lpstr>
      <vt:lpstr>Myriad-CnBold</vt:lpstr>
      <vt:lpstr>Nunito</vt:lpstr>
      <vt:lpstr>RMTMI</vt:lpstr>
      <vt:lpstr>Times New Roman</vt:lpstr>
      <vt:lpstr>Times-Bold</vt:lpstr>
      <vt:lpstr>Times-Italic</vt:lpstr>
      <vt:lpstr>Times-Roman</vt:lpstr>
      <vt:lpstr>Times-RomanSC</vt:lpstr>
      <vt:lpstr>Office Theme</vt:lpstr>
      <vt:lpstr>Bitmap 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Dr. Jeyakumar G (CSE)</dc:creator>
  <cp:lastModifiedBy>Dr. Jeyakumar G (CSE)</cp:lastModifiedBy>
  <cp:revision>195</cp:revision>
  <dcterms:created xsi:type="dcterms:W3CDTF">2022-08-01T07:24:29Z</dcterms:created>
  <dcterms:modified xsi:type="dcterms:W3CDTF">2022-09-24T04:40:41Z</dcterms:modified>
</cp:coreProperties>
</file>

<file path=docProps/thumbnail.jpeg>
</file>